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6"/>
  </p:notesMasterIdLst>
  <p:sldIdLst>
    <p:sldId id="265" r:id="rId5"/>
    <p:sldId id="257" r:id="rId6"/>
    <p:sldId id="267" r:id="rId7"/>
    <p:sldId id="260" r:id="rId8"/>
    <p:sldId id="261" r:id="rId9"/>
    <p:sldId id="262" r:id="rId10"/>
    <p:sldId id="270" r:id="rId11"/>
    <p:sldId id="268" r:id="rId12"/>
    <p:sldId id="269" r:id="rId13"/>
    <p:sldId id="263" r:id="rId14"/>
    <p:sldId id="264" r:id="rId15"/>
  </p:sldIdLst>
  <p:sldSz cx="6858000" cy="9906000" type="A4"/>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F59F2A-6965-281E-F864-7A095310E596}" name="Diana Süsser" initials="DS" userId="S::diana@ieecp.org::be97ad14-fd28-4821-bf2d-ca2a3c29d5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snapToGrid="0">
      <p:cViewPr varScale="1">
        <p:scale>
          <a:sx n="75" d="100"/>
          <a:sy n="75" d="100"/>
        </p:scale>
        <p:origin x="31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92CB0-1EE2-4618-B8F7-63570F5862C2}" type="datetimeFigureOut">
              <a:rPr lang="en-US" smtClean="0"/>
              <a:t>4/4/2025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54BF4-42A2-4FCA-A6F9-B0B6B8A81CFD}" type="slidenum">
              <a:rPr lang="en-US" smtClean="0"/>
              <a:t>‹#›</a:t>
            </a:fld>
            <a:endParaRPr lang="en-US"/>
          </a:p>
        </p:txBody>
      </p:sp>
    </p:spTree>
    <p:extLst>
      <p:ext uri="{BB962C8B-B14F-4D97-AF65-F5344CB8AC3E}">
        <p14:creationId xmlns:p14="http://schemas.microsoft.com/office/powerpoint/2010/main" val="332398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4BF4-42A2-4FCA-A6F9-B0B6B8A81CFD}" type="slidenum">
              <a:rPr lang="en-US" smtClean="0"/>
              <a:t>8</a:t>
            </a:fld>
            <a:endParaRPr lang="en-US"/>
          </a:p>
        </p:txBody>
      </p:sp>
    </p:spTree>
    <p:extLst>
      <p:ext uri="{BB962C8B-B14F-4D97-AF65-F5344CB8AC3E}">
        <p14:creationId xmlns:p14="http://schemas.microsoft.com/office/powerpoint/2010/main" val="72652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9265-C213-296B-6757-DA061CD343DC}"/>
              </a:ext>
            </a:extLst>
          </p:cNvPr>
          <p:cNvSpPr txBox="1">
            <a:spLocks noGrp="1"/>
          </p:cNvSpPr>
          <p:nvPr>
            <p:ph type="ctrTitle"/>
          </p:nvPr>
        </p:nvSpPr>
        <p:spPr>
          <a:xfrm>
            <a:off x="514350" y="1621194"/>
            <a:ext cx="5829300" cy="3448760"/>
          </a:xfrm>
        </p:spPr>
        <p:txBody>
          <a:bodyPr anchor="b" anchorCtr="1"/>
          <a:lstStyle>
            <a:lvl1pPr algn="ctr">
              <a:defRPr sz="4500"/>
            </a:lvl1pPr>
          </a:lstStyle>
          <a:p>
            <a:pPr lvl="0"/>
            <a:r>
              <a:rPr lang="en-US"/>
              <a:t>Click to edit Master title style</a:t>
            </a:r>
          </a:p>
        </p:txBody>
      </p:sp>
      <p:sp>
        <p:nvSpPr>
          <p:cNvPr id="3" name="Subtitle 2">
            <a:extLst>
              <a:ext uri="{FF2B5EF4-FFF2-40B4-BE49-F238E27FC236}">
                <a16:creationId xmlns:a16="http://schemas.microsoft.com/office/drawing/2014/main" id="{65C5956A-ABD9-C458-A083-53E36F8EEE42}"/>
              </a:ext>
            </a:extLst>
          </p:cNvPr>
          <p:cNvSpPr txBox="1">
            <a:spLocks noGrp="1"/>
          </p:cNvSpPr>
          <p:nvPr>
            <p:ph type="subTitle" idx="1"/>
          </p:nvPr>
        </p:nvSpPr>
        <p:spPr>
          <a:xfrm>
            <a:off x="857250" y="5202945"/>
            <a:ext cx="5143499" cy="2391658"/>
          </a:xfrm>
        </p:spPr>
        <p:txBody>
          <a:bodyPr anchorCtr="1"/>
          <a:lstStyle>
            <a:lvl1pPr marL="0" indent="0" algn="ctr">
              <a:buNone/>
              <a:defRPr sz="1800"/>
            </a:lvl1pPr>
          </a:lstStyle>
          <a:p>
            <a:pPr lvl="0"/>
            <a:r>
              <a:rPr lang="en-US"/>
              <a:t>Click to edit Master subtitle style</a:t>
            </a:r>
          </a:p>
        </p:txBody>
      </p:sp>
      <p:sp>
        <p:nvSpPr>
          <p:cNvPr id="4" name="Date Placeholder 3">
            <a:extLst>
              <a:ext uri="{FF2B5EF4-FFF2-40B4-BE49-F238E27FC236}">
                <a16:creationId xmlns:a16="http://schemas.microsoft.com/office/drawing/2014/main" id="{D0022AB7-47FE-B500-7C56-D7EFA1FCCB33}"/>
              </a:ext>
            </a:extLst>
          </p:cNvPr>
          <p:cNvSpPr txBox="1">
            <a:spLocks noGrp="1"/>
          </p:cNvSpPr>
          <p:nvPr>
            <p:ph type="dt" sz="half" idx="7"/>
          </p:nvPr>
        </p:nvSpPr>
        <p:spPr/>
        <p:txBody>
          <a:bodyPr/>
          <a:lstStyle>
            <a:lvl1pPr>
              <a:defRPr/>
            </a:lvl1pPr>
          </a:lstStyle>
          <a:p>
            <a:pPr lvl="0"/>
            <a:fld id="{8A303B60-8941-4A76-9E42-FFF03C2302F5}" type="datetime1">
              <a:rPr lang="en-GB"/>
              <a:pPr lvl="0"/>
              <a:t>04/04/2025</a:t>
            </a:fld>
            <a:endParaRPr lang="en-GB"/>
          </a:p>
        </p:txBody>
      </p:sp>
      <p:sp>
        <p:nvSpPr>
          <p:cNvPr id="5" name="Footer Placeholder 4">
            <a:extLst>
              <a:ext uri="{FF2B5EF4-FFF2-40B4-BE49-F238E27FC236}">
                <a16:creationId xmlns:a16="http://schemas.microsoft.com/office/drawing/2014/main" id="{53F84926-C873-1C3D-D714-519C083BC4D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D93D38E-5B5E-97D9-F00B-33894A6EF0E5}"/>
              </a:ext>
            </a:extLst>
          </p:cNvPr>
          <p:cNvSpPr txBox="1">
            <a:spLocks noGrp="1"/>
          </p:cNvSpPr>
          <p:nvPr>
            <p:ph type="sldNum" sz="quarter" idx="8"/>
          </p:nvPr>
        </p:nvSpPr>
        <p:spPr/>
        <p:txBody>
          <a:bodyPr/>
          <a:lstStyle>
            <a:lvl1pPr>
              <a:defRPr/>
            </a:lvl1pPr>
          </a:lstStyle>
          <a:p>
            <a:pPr lvl="0"/>
            <a:fld id="{7992946D-E34B-4DB7-B7A3-33D589600487}" type="slidenum">
              <a:t>‹#›</a:t>
            </a:fld>
            <a:endParaRPr lang="en-GB"/>
          </a:p>
        </p:txBody>
      </p:sp>
    </p:spTree>
    <p:extLst>
      <p:ext uri="{BB962C8B-B14F-4D97-AF65-F5344CB8AC3E}">
        <p14:creationId xmlns:p14="http://schemas.microsoft.com/office/powerpoint/2010/main" val="22009457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96E2-626A-8D19-310D-5B7D1C3411C6}"/>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E7DBAAD-C752-33D3-1C3B-B18BD5B8EFE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47DC3-5709-5118-03DB-5C547E21355A}"/>
              </a:ext>
            </a:extLst>
          </p:cNvPr>
          <p:cNvSpPr txBox="1">
            <a:spLocks noGrp="1"/>
          </p:cNvSpPr>
          <p:nvPr>
            <p:ph type="dt" sz="half" idx="7"/>
          </p:nvPr>
        </p:nvSpPr>
        <p:spPr/>
        <p:txBody>
          <a:bodyPr/>
          <a:lstStyle>
            <a:lvl1pPr>
              <a:defRPr/>
            </a:lvl1pPr>
          </a:lstStyle>
          <a:p>
            <a:pPr lvl="0"/>
            <a:fld id="{197F36C7-6A9F-4395-9896-9B9202F8A617}" type="datetime1">
              <a:rPr lang="en-GB"/>
              <a:pPr lvl="0"/>
              <a:t>04/04/2025</a:t>
            </a:fld>
            <a:endParaRPr lang="en-GB"/>
          </a:p>
        </p:txBody>
      </p:sp>
      <p:sp>
        <p:nvSpPr>
          <p:cNvPr id="5" name="Footer Placeholder 4">
            <a:extLst>
              <a:ext uri="{FF2B5EF4-FFF2-40B4-BE49-F238E27FC236}">
                <a16:creationId xmlns:a16="http://schemas.microsoft.com/office/drawing/2014/main" id="{4656AEBD-888F-7739-4C72-D3DAD23C493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F0AFF50-1744-A32A-B3BC-33446243A98C}"/>
              </a:ext>
            </a:extLst>
          </p:cNvPr>
          <p:cNvSpPr txBox="1">
            <a:spLocks noGrp="1"/>
          </p:cNvSpPr>
          <p:nvPr>
            <p:ph type="sldNum" sz="quarter" idx="8"/>
          </p:nvPr>
        </p:nvSpPr>
        <p:spPr/>
        <p:txBody>
          <a:bodyPr/>
          <a:lstStyle>
            <a:lvl1pPr>
              <a:defRPr/>
            </a:lvl1pPr>
          </a:lstStyle>
          <a:p>
            <a:pPr lvl="0"/>
            <a:fld id="{D4DBA42D-9748-45B5-BC70-A9EEE421F893}" type="slidenum">
              <a:t>‹#›</a:t>
            </a:fld>
            <a:endParaRPr lang="en-GB"/>
          </a:p>
        </p:txBody>
      </p:sp>
    </p:spTree>
    <p:extLst>
      <p:ext uri="{BB962C8B-B14F-4D97-AF65-F5344CB8AC3E}">
        <p14:creationId xmlns:p14="http://schemas.microsoft.com/office/powerpoint/2010/main" val="74200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A00A2-5C9C-98A9-847A-07A59C8B0ED1}"/>
              </a:ext>
            </a:extLst>
          </p:cNvPr>
          <p:cNvSpPr txBox="1">
            <a:spLocks noGrp="1"/>
          </p:cNvSpPr>
          <p:nvPr>
            <p:ph type="title" orient="vert"/>
          </p:nvPr>
        </p:nvSpPr>
        <p:spPr>
          <a:xfrm>
            <a:off x="4907758" y="527398"/>
            <a:ext cx="1478758" cy="8394877"/>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46AF0BC-BEAD-897C-CA83-6401F458833C}"/>
              </a:ext>
            </a:extLst>
          </p:cNvPr>
          <p:cNvSpPr txBox="1">
            <a:spLocks noGrp="1"/>
          </p:cNvSpPr>
          <p:nvPr>
            <p:ph type="body" orient="vert" idx="1"/>
          </p:nvPr>
        </p:nvSpPr>
        <p:spPr>
          <a:xfrm>
            <a:off x="471492" y="527398"/>
            <a:ext cx="4350541" cy="839487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EFFE5-6F6F-8450-AD53-9D3C1F1BACF4}"/>
              </a:ext>
            </a:extLst>
          </p:cNvPr>
          <p:cNvSpPr txBox="1">
            <a:spLocks noGrp="1"/>
          </p:cNvSpPr>
          <p:nvPr>
            <p:ph type="dt" sz="half" idx="7"/>
          </p:nvPr>
        </p:nvSpPr>
        <p:spPr/>
        <p:txBody>
          <a:bodyPr/>
          <a:lstStyle>
            <a:lvl1pPr>
              <a:defRPr/>
            </a:lvl1pPr>
          </a:lstStyle>
          <a:p>
            <a:pPr lvl="0"/>
            <a:fld id="{909A5CB7-389D-4EB3-92DF-879ED7DA20A0}" type="datetime1">
              <a:rPr lang="en-GB"/>
              <a:pPr lvl="0"/>
              <a:t>04/04/2025</a:t>
            </a:fld>
            <a:endParaRPr lang="en-GB"/>
          </a:p>
        </p:txBody>
      </p:sp>
      <p:sp>
        <p:nvSpPr>
          <p:cNvPr id="5" name="Footer Placeholder 4">
            <a:extLst>
              <a:ext uri="{FF2B5EF4-FFF2-40B4-BE49-F238E27FC236}">
                <a16:creationId xmlns:a16="http://schemas.microsoft.com/office/drawing/2014/main" id="{AC73531C-9CF2-397D-C3D5-11988D0EACA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89FA928-C574-5D68-28E2-1C85FC47B803}"/>
              </a:ext>
            </a:extLst>
          </p:cNvPr>
          <p:cNvSpPr txBox="1">
            <a:spLocks noGrp="1"/>
          </p:cNvSpPr>
          <p:nvPr>
            <p:ph type="sldNum" sz="quarter" idx="8"/>
          </p:nvPr>
        </p:nvSpPr>
        <p:spPr/>
        <p:txBody>
          <a:bodyPr/>
          <a:lstStyle>
            <a:lvl1pPr>
              <a:defRPr/>
            </a:lvl1pPr>
          </a:lstStyle>
          <a:p>
            <a:pPr lvl="0"/>
            <a:fld id="{908ECA46-4776-45F9-B4F9-94934FB48AF4}" type="slidenum">
              <a:t>‹#›</a:t>
            </a:fld>
            <a:endParaRPr lang="en-GB"/>
          </a:p>
        </p:txBody>
      </p:sp>
    </p:spTree>
    <p:extLst>
      <p:ext uri="{BB962C8B-B14F-4D97-AF65-F5344CB8AC3E}">
        <p14:creationId xmlns:p14="http://schemas.microsoft.com/office/powerpoint/2010/main" val="412729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0837-E84B-14A2-BB04-6FCDFDC1F73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CD209FD-8D84-3389-1125-47C823D1540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C25B5-8B51-4787-6DC7-EF406D4E6367}"/>
              </a:ext>
            </a:extLst>
          </p:cNvPr>
          <p:cNvSpPr txBox="1">
            <a:spLocks noGrp="1"/>
          </p:cNvSpPr>
          <p:nvPr>
            <p:ph type="dt" sz="half" idx="7"/>
          </p:nvPr>
        </p:nvSpPr>
        <p:spPr/>
        <p:txBody>
          <a:bodyPr/>
          <a:lstStyle>
            <a:lvl1pPr>
              <a:defRPr/>
            </a:lvl1pPr>
          </a:lstStyle>
          <a:p>
            <a:pPr lvl="0"/>
            <a:fld id="{B2DB9523-7C89-425B-A391-4A6FC6CA3D71}" type="datetime1">
              <a:rPr lang="en-GB"/>
              <a:pPr lvl="0"/>
              <a:t>04/04/2025</a:t>
            </a:fld>
            <a:endParaRPr lang="en-GB"/>
          </a:p>
        </p:txBody>
      </p:sp>
      <p:sp>
        <p:nvSpPr>
          <p:cNvPr id="5" name="Footer Placeholder 4">
            <a:extLst>
              <a:ext uri="{FF2B5EF4-FFF2-40B4-BE49-F238E27FC236}">
                <a16:creationId xmlns:a16="http://schemas.microsoft.com/office/drawing/2014/main" id="{09CAF3BA-97DA-6926-B840-3683D34B408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53C6AF1-E403-F1D6-77FA-BC4650B4A536}"/>
              </a:ext>
            </a:extLst>
          </p:cNvPr>
          <p:cNvSpPr txBox="1">
            <a:spLocks noGrp="1"/>
          </p:cNvSpPr>
          <p:nvPr>
            <p:ph type="sldNum" sz="quarter" idx="8"/>
          </p:nvPr>
        </p:nvSpPr>
        <p:spPr/>
        <p:txBody>
          <a:bodyPr/>
          <a:lstStyle>
            <a:lvl1pPr>
              <a:defRPr/>
            </a:lvl1pPr>
          </a:lstStyle>
          <a:p>
            <a:pPr lvl="0"/>
            <a:fld id="{B3362CA2-08BA-4898-9052-5496A94576AE}" type="slidenum">
              <a:t>‹#›</a:t>
            </a:fld>
            <a:endParaRPr lang="en-GB"/>
          </a:p>
        </p:txBody>
      </p:sp>
    </p:spTree>
    <p:extLst>
      <p:ext uri="{BB962C8B-B14F-4D97-AF65-F5344CB8AC3E}">
        <p14:creationId xmlns:p14="http://schemas.microsoft.com/office/powerpoint/2010/main" val="6047311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6F5E1-63EF-36C5-B5AA-FB73A4E5291C}"/>
              </a:ext>
            </a:extLst>
          </p:cNvPr>
          <p:cNvSpPr txBox="1">
            <a:spLocks noGrp="1"/>
          </p:cNvSpPr>
          <p:nvPr>
            <p:ph type="title"/>
          </p:nvPr>
        </p:nvSpPr>
        <p:spPr>
          <a:xfrm>
            <a:off x="467916" y="2469620"/>
            <a:ext cx="5915025" cy="4120615"/>
          </a:xfrm>
        </p:spPr>
        <p:txBody>
          <a:bodyPr anchor="b"/>
          <a:lstStyle>
            <a:lvl1pPr>
              <a:defRPr sz="4500"/>
            </a:lvl1pPr>
          </a:lstStyle>
          <a:p>
            <a:pPr lvl="0"/>
            <a:r>
              <a:rPr lang="en-US"/>
              <a:t>Click to edit Master title style</a:t>
            </a:r>
          </a:p>
        </p:txBody>
      </p:sp>
      <p:sp>
        <p:nvSpPr>
          <p:cNvPr id="3" name="Text Placeholder 2">
            <a:extLst>
              <a:ext uri="{FF2B5EF4-FFF2-40B4-BE49-F238E27FC236}">
                <a16:creationId xmlns:a16="http://schemas.microsoft.com/office/drawing/2014/main" id="{969F3BD7-26A7-DFB8-004D-1A4EE627F168}"/>
              </a:ext>
            </a:extLst>
          </p:cNvPr>
          <p:cNvSpPr txBox="1">
            <a:spLocks noGrp="1"/>
          </p:cNvSpPr>
          <p:nvPr>
            <p:ph type="body" idx="1"/>
          </p:nvPr>
        </p:nvSpPr>
        <p:spPr>
          <a:xfrm>
            <a:off x="467916" y="6629226"/>
            <a:ext cx="5915025" cy="2166935"/>
          </a:xfrm>
        </p:spPr>
        <p:txBody>
          <a:bodyPr/>
          <a:lstStyle>
            <a:lvl1pPr marL="0" indent="0">
              <a:buNone/>
              <a:defRPr sz="1800">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3CA8704-B2CF-5C72-90A4-814F76B948D9}"/>
              </a:ext>
            </a:extLst>
          </p:cNvPr>
          <p:cNvSpPr txBox="1">
            <a:spLocks noGrp="1"/>
          </p:cNvSpPr>
          <p:nvPr>
            <p:ph type="dt" sz="half" idx="7"/>
          </p:nvPr>
        </p:nvSpPr>
        <p:spPr/>
        <p:txBody>
          <a:bodyPr/>
          <a:lstStyle>
            <a:lvl1pPr>
              <a:defRPr/>
            </a:lvl1pPr>
          </a:lstStyle>
          <a:p>
            <a:pPr lvl="0"/>
            <a:fld id="{71F54B62-9638-44F2-B1C1-ACF7AFC3CC9E}" type="datetime1">
              <a:rPr lang="en-GB"/>
              <a:pPr lvl="0"/>
              <a:t>04/04/2025</a:t>
            </a:fld>
            <a:endParaRPr lang="en-GB"/>
          </a:p>
        </p:txBody>
      </p:sp>
      <p:sp>
        <p:nvSpPr>
          <p:cNvPr id="5" name="Footer Placeholder 4">
            <a:extLst>
              <a:ext uri="{FF2B5EF4-FFF2-40B4-BE49-F238E27FC236}">
                <a16:creationId xmlns:a16="http://schemas.microsoft.com/office/drawing/2014/main" id="{37F08250-FDC0-BA16-61DC-29099C58565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2A1BF10-D67E-A9BA-98EE-A7AAAF51404E}"/>
              </a:ext>
            </a:extLst>
          </p:cNvPr>
          <p:cNvSpPr txBox="1">
            <a:spLocks noGrp="1"/>
          </p:cNvSpPr>
          <p:nvPr>
            <p:ph type="sldNum" sz="quarter" idx="8"/>
          </p:nvPr>
        </p:nvSpPr>
        <p:spPr/>
        <p:txBody>
          <a:bodyPr/>
          <a:lstStyle>
            <a:lvl1pPr>
              <a:defRPr/>
            </a:lvl1pPr>
          </a:lstStyle>
          <a:p>
            <a:pPr lvl="0"/>
            <a:fld id="{DC143720-F373-4B26-A4BA-92E4C019B066}" type="slidenum">
              <a:t>‹#›</a:t>
            </a:fld>
            <a:endParaRPr lang="en-GB"/>
          </a:p>
        </p:txBody>
      </p:sp>
    </p:spTree>
    <p:extLst>
      <p:ext uri="{BB962C8B-B14F-4D97-AF65-F5344CB8AC3E}">
        <p14:creationId xmlns:p14="http://schemas.microsoft.com/office/powerpoint/2010/main" val="428706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45E1-3931-CA8B-EFCE-81B01872B25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36E9A36-36CC-60CB-B72D-E60CFCAEFA17}"/>
              </a:ext>
            </a:extLst>
          </p:cNvPr>
          <p:cNvSpPr txBox="1">
            <a:spLocks noGrp="1"/>
          </p:cNvSpPr>
          <p:nvPr>
            <p:ph idx="1"/>
          </p:nvPr>
        </p:nvSpPr>
        <p:spPr>
          <a:xfrm>
            <a:off x="471492" y="2637010"/>
            <a:ext cx="2914650" cy="628526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3C01F-EB84-6658-6A7B-2C8A10265C55}"/>
              </a:ext>
            </a:extLst>
          </p:cNvPr>
          <p:cNvSpPr txBox="1">
            <a:spLocks noGrp="1"/>
          </p:cNvSpPr>
          <p:nvPr>
            <p:ph idx="2"/>
          </p:nvPr>
        </p:nvSpPr>
        <p:spPr>
          <a:xfrm>
            <a:off x="3471867" y="2637010"/>
            <a:ext cx="2914650" cy="628526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80EE41-4FFD-B0A0-EF95-86D6F0722F3B}"/>
              </a:ext>
            </a:extLst>
          </p:cNvPr>
          <p:cNvSpPr txBox="1">
            <a:spLocks noGrp="1"/>
          </p:cNvSpPr>
          <p:nvPr>
            <p:ph type="dt" sz="half" idx="7"/>
          </p:nvPr>
        </p:nvSpPr>
        <p:spPr/>
        <p:txBody>
          <a:bodyPr/>
          <a:lstStyle>
            <a:lvl1pPr>
              <a:defRPr/>
            </a:lvl1pPr>
          </a:lstStyle>
          <a:p>
            <a:pPr lvl="0"/>
            <a:fld id="{3D53F798-2CA0-4CDD-AB64-1520AAC2F89A}" type="datetime1">
              <a:rPr lang="en-GB"/>
              <a:pPr lvl="0"/>
              <a:t>04/04/2025</a:t>
            </a:fld>
            <a:endParaRPr lang="en-GB"/>
          </a:p>
        </p:txBody>
      </p:sp>
      <p:sp>
        <p:nvSpPr>
          <p:cNvPr id="6" name="Footer Placeholder 5">
            <a:extLst>
              <a:ext uri="{FF2B5EF4-FFF2-40B4-BE49-F238E27FC236}">
                <a16:creationId xmlns:a16="http://schemas.microsoft.com/office/drawing/2014/main" id="{F1018B60-A852-F16A-15FF-4136882793E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E6514A9-99AE-F080-FADB-EE4241AA6BC3}"/>
              </a:ext>
            </a:extLst>
          </p:cNvPr>
          <p:cNvSpPr txBox="1">
            <a:spLocks noGrp="1"/>
          </p:cNvSpPr>
          <p:nvPr>
            <p:ph type="sldNum" sz="quarter" idx="8"/>
          </p:nvPr>
        </p:nvSpPr>
        <p:spPr/>
        <p:txBody>
          <a:bodyPr/>
          <a:lstStyle>
            <a:lvl1pPr>
              <a:defRPr/>
            </a:lvl1pPr>
          </a:lstStyle>
          <a:p>
            <a:pPr lvl="0"/>
            <a:fld id="{739D59C3-7255-4281-AD14-A710F36BA1A9}" type="slidenum">
              <a:t>‹#›</a:t>
            </a:fld>
            <a:endParaRPr lang="en-GB"/>
          </a:p>
        </p:txBody>
      </p:sp>
    </p:spTree>
    <p:extLst>
      <p:ext uri="{BB962C8B-B14F-4D97-AF65-F5344CB8AC3E}">
        <p14:creationId xmlns:p14="http://schemas.microsoft.com/office/powerpoint/2010/main" val="232379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F1B9-783C-6C63-FF1C-941759FD8F58}"/>
              </a:ext>
            </a:extLst>
          </p:cNvPr>
          <p:cNvSpPr txBox="1">
            <a:spLocks noGrp="1"/>
          </p:cNvSpPr>
          <p:nvPr>
            <p:ph type="title"/>
          </p:nvPr>
        </p:nvSpPr>
        <p:spPr>
          <a:xfrm>
            <a:off x="472379" y="527407"/>
            <a:ext cx="5915025" cy="191469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2550DCC6-2778-A804-B41B-EF3B7B2256D6}"/>
              </a:ext>
            </a:extLst>
          </p:cNvPr>
          <p:cNvSpPr txBox="1">
            <a:spLocks noGrp="1"/>
          </p:cNvSpPr>
          <p:nvPr>
            <p:ph type="body" idx="1"/>
          </p:nvPr>
        </p:nvSpPr>
        <p:spPr>
          <a:xfrm>
            <a:off x="472379" y="2428344"/>
            <a:ext cx="2901254" cy="1190091"/>
          </a:xfrm>
        </p:spPr>
        <p:txBody>
          <a:bodyPr anchor="b"/>
          <a:lstStyle>
            <a:lvl1pPr marL="0" indent="0">
              <a:buNone/>
              <a:defRPr sz="1800" b="1"/>
            </a:lvl1pPr>
          </a:lstStyle>
          <a:p>
            <a:pPr lvl="0"/>
            <a:r>
              <a:rPr lang="en-US"/>
              <a:t>Click to edit Master text styles</a:t>
            </a:r>
          </a:p>
        </p:txBody>
      </p:sp>
      <p:sp>
        <p:nvSpPr>
          <p:cNvPr id="4" name="Content Placeholder 3">
            <a:extLst>
              <a:ext uri="{FF2B5EF4-FFF2-40B4-BE49-F238E27FC236}">
                <a16:creationId xmlns:a16="http://schemas.microsoft.com/office/drawing/2014/main" id="{A7BC3C23-4C3E-6F5F-0CEE-0ACCB5192F4E}"/>
              </a:ext>
            </a:extLst>
          </p:cNvPr>
          <p:cNvSpPr txBox="1">
            <a:spLocks noGrp="1"/>
          </p:cNvSpPr>
          <p:nvPr>
            <p:ph idx="2"/>
          </p:nvPr>
        </p:nvSpPr>
        <p:spPr>
          <a:xfrm>
            <a:off x="472379" y="3618445"/>
            <a:ext cx="2901254" cy="5322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B6F94-2339-11A3-1C11-9917683FDA50}"/>
              </a:ext>
            </a:extLst>
          </p:cNvPr>
          <p:cNvSpPr txBox="1">
            <a:spLocks noGrp="1"/>
          </p:cNvSpPr>
          <p:nvPr>
            <p:ph type="body" idx="3"/>
          </p:nvPr>
        </p:nvSpPr>
        <p:spPr>
          <a:xfrm>
            <a:off x="3471867" y="2428344"/>
            <a:ext cx="2915546" cy="1190091"/>
          </a:xfrm>
        </p:spPr>
        <p:txBody>
          <a:bodyPr anchor="b"/>
          <a:lstStyle>
            <a:lvl1pPr marL="0" indent="0">
              <a:buNone/>
              <a:defRPr sz="1800" b="1"/>
            </a:lvl1pPr>
          </a:lstStyle>
          <a:p>
            <a:pPr lvl="0"/>
            <a:r>
              <a:rPr lang="en-US"/>
              <a:t>Click to edit Master text styles</a:t>
            </a:r>
          </a:p>
        </p:txBody>
      </p:sp>
      <p:sp>
        <p:nvSpPr>
          <p:cNvPr id="6" name="Content Placeholder 5">
            <a:extLst>
              <a:ext uri="{FF2B5EF4-FFF2-40B4-BE49-F238E27FC236}">
                <a16:creationId xmlns:a16="http://schemas.microsoft.com/office/drawing/2014/main" id="{97FAF586-2FB1-0F45-3E81-EE4690DCFF74}"/>
              </a:ext>
            </a:extLst>
          </p:cNvPr>
          <p:cNvSpPr txBox="1">
            <a:spLocks noGrp="1"/>
          </p:cNvSpPr>
          <p:nvPr>
            <p:ph idx="4"/>
          </p:nvPr>
        </p:nvSpPr>
        <p:spPr>
          <a:xfrm>
            <a:off x="3471867" y="3618445"/>
            <a:ext cx="2915546" cy="5322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EF77BB-BA06-9901-AD43-CDB240A580DB}"/>
              </a:ext>
            </a:extLst>
          </p:cNvPr>
          <p:cNvSpPr txBox="1">
            <a:spLocks noGrp="1"/>
          </p:cNvSpPr>
          <p:nvPr>
            <p:ph type="dt" sz="half" idx="7"/>
          </p:nvPr>
        </p:nvSpPr>
        <p:spPr/>
        <p:txBody>
          <a:bodyPr/>
          <a:lstStyle>
            <a:lvl1pPr>
              <a:defRPr/>
            </a:lvl1pPr>
          </a:lstStyle>
          <a:p>
            <a:pPr lvl="0"/>
            <a:fld id="{1EBC2498-265D-4574-8368-F1BDD9DE1CAA}" type="datetime1">
              <a:rPr lang="en-GB"/>
              <a:pPr lvl="0"/>
              <a:t>04/04/2025</a:t>
            </a:fld>
            <a:endParaRPr lang="en-GB"/>
          </a:p>
        </p:txBody>
      </p:sp>
      <p:sp>
        <p:nvSpPr>
          <p:cNvPr id="8" name="Footer Placeholder 7">
            <a:extLst>
              <a:ext uri="{FF2B5EF4-FFF2-40B4-BE49-F238E27FC236}">
                <a16:creationId xmlns:a16="http://schemas.microsoft.com/office/drawing/2014/main" id="{39CEC628-92C8-0764-82C2-E101B8019F87}"/>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5556FF0A-EC38-2E00-7411-36BB73DE8061}"/>
              </a:ext>
            </a:extLst>
          </p:cNvPr>
          <p:cNvSpPr txBox="1">
            <a:spLocks noGrp="1"/>
          </p:cNvSpPr>
          <p:nvPr>
            <p:ph type="sldNum" sz="quarter" idx="8"/>
          </p:nvPr>
        </p:nvSpPr>
        <p:spPr/>
        <p:txBody>
          <a:bodyPr/>
          <a:lstStyle>
            <a:lvl1pPr>
              <a:defRPr/>
            </a:lvl1pPr>
          </a:lstStyle>
          <a:p>
            <a:pPr lvl="0"/>
            <a:fld id="{648D4348-2655-47FA-A965-19A183395662}" type="slidenum">
              <a:t>‹#›</a:t>
            </a:fld>
            <a:endParaRPr lang="en-GB"/>
          </a:p>
        </p:txBody>
      </p:sp>
    </p:spTree>
    <p:extLst>
      <p:ext uri="{BB962C8B-B14F-4D97-AF65-F5344CB8AC3E}">
        <p14:creationId xmlns:p14="http://schemas.microsoft.com/office/powerpoint/2010/main" val="300209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7C47-A7FE-FEC0-1150-D8998A27C641}"/>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A141ABE1-4AFD-FE5A-E033-450ABB229EC3}"/>
              </a:ext>
            </a:extLst>
          </p:cNvPr>
          <p:cNvSpPr txBox="1">
            <a:spLocks noGrp="1"/>
          </p:cNvSpPr>
          <p:nvPr>
            <p:ph type="dt" sz="half" idx="7"/>
          </p:nvPr>
        </p:nvSpPr>
        <p:spPr/>
        <p:txBody>
          <a:bodyPr/>
          <a:lstStyle>
            <a:lvl1pPr>
              <a:defRPr/>
            </a:lvl1pPr>
          </a:lstStyle>
          <a:p>
            <a:pPr lvl="0"/>
            <a:fld id="{939F8351-81ED-4780-ABFE-035BD02ABAE1}" type="datetime1">
              <a:rPr lang="en-GB"/>
              <a:pPr lvl="0"/>
              <a:t>04/04/2025</a:t>
            </a:fld>
            <a:endParaRPr lang="en-GB"/>
          </a:p>
        </p:txBody>
      </p:sp>
      <p:sp>
        <p:nvSpPr>
          <p:cNvPr id="4" name="Footer Placeholder 3">
            <a:extLst>
              <a:ext uri="{FF2B5EF4-FFF2-40B4-BE49-F238E27FC236}">
                <a16:creationId xmlns:a16="http://schemas.microsoft.com/office/drawing/2014/main" id="{FC4B42DA-F85E-3AFB-5165-408769E22E10}"/>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752768E-5CF6-F98B-07FF-57EC46CCB2D0}"/>
              </a:ext>
            </a:extLst>
          </p:cNvPr>
          <p:cNvSpPr txBox="1">
            <a:spLocks noGrp="1"/>
          </p:cNvSpPr>
          <p:nvPr>
            <p:ph type="sldNum" sz="quarter" idx="8"/>
          </p:nvPr>
        </p:nvSpPr>
        <p:spPr/>
        <p:txBody>
          <a:bodyPr/>
          <a:lstStyle>
            <a:lvl1pPr>
              <a:defRPr/>
            </a:lvl1pPr>
          </a:lstStyle>
          <a:p>
            <a:pPr lvl="0"/>
            <a:fld id="{3BB8CD3C-4D8F-46DC-AC36-BE486F627A8E}" type="slidenum">
              <a:t>‹#›</a:t>
            </a:fld>
            <a:endParaRPr lang="en-GB"/>
          </a:p>
        </p:txBody>
      </p:sp>
    </p:spTree>
    <p:extLst>
      <p:ext uri="{BB962C8B-B14F-4D97-AF65-F5344CB8AC3E}">
        <p14:creationId xmlns:p14="http://schemas.microsoft.com/office/powerpoint/2010/main" val="299235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AFC49-723B-5A38-0852-A95290ACEACA}"/>
              </a:ext>
            </a:extLst>
          </p:cNvPr>
          <p:cNvSpPr txBox="1">
            <a:spLocks noGrp="1"/>
          </p:cNvSpPr>
          <p:nvPr>
            <p:ph type="dt" sz="half" idx="7"/>
          </p:nvPr>
        </p:nvSpPr>
        <p:spPr/>
        <p:txBody>
          <a:bodyPr/>
          <a:lstStyle>
            <a:lvl1pPr>
              <a:defRPr/>
            </a:lvl1pPr>
          </a:lstStyle>
          <a:p>
            <a:pPr lvl="0"/>
            <a:fld id="{D98FD3D7-F58C-44E9-A06A-CEEDDF033588}" type="datetime1">
              <a:rPr lang="en-GB"/>
              <a:pPr lvl="0"/>
              <a:t>04/04/2025</a:t>
            </a:fld>
            <a:endParaRPr lang="en-GB"/>
          </a:p>
        </p:txBody>
      </p:sp>
      <p:sp>
        <p:nvSpPr>
          <p:cNvPr id="3" name="Footer Placeholder 2">
            <a:extLst>
              <a:ext uri="{FF2B5EF4-FFF2-40B4-BE49-F238E27FC236}">
                <a16:creationId xmlns:a16="http://schemas.microsoft.com/office/drawing/2014/main" id="{B8C7DC80-9B1B-3CF1-0EFE-662AEC114042}"/>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A6AA2306-79A3-52EC-826D-94DE4791BE7E}"/>
              </a:ext>
            </a:extLst>
          </p:cNvPr>
          <p:cNvSpPr txBox="1">
            <a:spLocks noGrp="1"/>
          </p:cNvSpPr>
          <p:nvPr>
            <p:ph type="sldNum" sz="quarter" idx="8"/>
          </p:nvPr>
        </p:nvSpPr>
        <p:spPr/>
        <p:txBody>
          <a:bodyPr/>
          <a:lstStyle>
            <a:lvl1pPr>
              <a:defRPr/>
            </a:lvl1pPr>
          </a:lstStyle>
          <a:p>
            <a:pPr lvl="0"/>
            <a:fld id="{272C28CF-6AEE-4C5A-9A0A-FB35FC0812B9}" type="slidenum">
              <a:t>‹#›</a:t>
            </a:fld>
            <a:endParaRPr lang="en-GB"/>
          </a:p>
        </p:txBody>
      </p:sp>
    </p:spTree>
    <p:extLst>
      <p:ext uri="{BB962C8B-B14F-4D97-AF65-F5344CB8AC3E}">
        <p14:creationId xmlns:p14="http://schemas.microsoft.com/office/powerpoint/2010/main" val="334348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7B5E-215A-2EE6-7572-5F7D37C342EE}"/>
              </a:ext>
            </a:extLst>
          </p:cNvPr>
          <p:cNvSpPr txBox="1">
            <a:spLocks noGrp="1"/>
          </p:cNvSpPr>
          <p:nvPr>
            <p:ph type="title"/>
          </p:nvPr>
        </p:nvSpPr>
        <p:spPr>
          <a:xfrm>
            <a:off x="472379" y="660397"/>
            <a:ext cx="2211887" cy="2311402"/>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5047EEC6-E602-F33B-2CDA-831ED1B76133}"/>
              </a:ext>
            </a:extLst>
          </p:cNvPr>
          <p:cNvSpPr txBox="1">
            <a:spLocks noGrp="1"/>
          </p:cNvSpPr>
          <p:nvPr>
            <p:ph idx="1"/>
          </p:nvPr>
        </p:nvSpPr>
        <p:spPr>
          <a:xfrm>
            <a:off x="2915546" y="1426281"/>
            <a:ext cx="3471867" cy="7039682"/>
          </a:xfrm>
        </p:spPr>
        <p:txBody>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D70634-30B5-2799-C2CE-56C55982008A}"/>
              </a:ext>
            </a:extLst>
          </p:cNvPr>
          <p:cNvSpPr txBox="1">
            <a:spLocks noGrp="1"/>
          </p:cNvSpPr>
          <p:nvPr>
            <p:ph type="body" idx="2"/>
          </p:nvPr>
        </p:nvSpPr>
        <p:spPr>
          <a:xfrm>
            <a:off x="472379" y="2971800"/>
            <a:ext cx="2211887" cy="5505629"/>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BA23AA4D-D065-27D7-E4AC-90D6D8A10A0D}"/>
              </a:ext>
            </a:extLst>
          </p:cNvPr>
          <p:cNvSpPr txBox="1">
            <a:spLocks noGrp="1"/>
          </p:cNvSpPr>
          <p:nvPr>
            <p:ph type="dt" sz="half" idx="7"/>
          </p:nvPr>
        </p:nvSpPr>
        <p:spPr/>
        <p:txBody>
          <a:bodyPr/>
          <a:lstStyle>
            <a:lvl1pPr>
              <a:defRPr/>
            </a:lvl1pPr>
          </a:lstStyle>
          <a:p>
            <a:pPr lvl="0"/>
            <a:fld id="{27127070-DA3F-4A26-AA55-CFFB0D300A56}" type="datetime1">
              <a:rPr lang="en-GB"/>
              <a:pPr lvl="0"/>
              <a:t>04/04/2025</a:t>
            </a:fld>
            <a:endParaRPr lang="en-GB"/>
          </a:p>
        </p:txBody>
      </p:sp>
      <p:sp>
        <p:nvSpPr>
          <p:cNvPr id="6" name="Footer Placeholder 5">
            <a:extLst>
              <a:ext uri="{FF2B5EF4-FFF2-40B4-BE49-F238E27FC236}">
                <a16:creationId xmlns:a16="http://schemas.microsoft.com/office/drawing/2014/main" id="{B25A1460-C95F-00CC-DED2-48E489184E5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22C4B44-9CD0-6336-DED6-5050244B57F0}"/>
              </a:ext>
            </a:extLst>
          </p:cNvPr>
          <p:cNvSpPr txBox="1">
            <a:spLocks noGrp="1"/>
          </p:cNvSpPr>
          <p:nvPr>
            <p:ph type="sldNum" sz="quarter" idx="8"/>
          </p:nvPr>
        </p:nvSpPr>
        <p:spPr/>
        <p:txBody>
          <a:bodyPr/>
          <a:lstStyle>
            <a:lvl1pPr>
              <a:defRPr/>
            </a:lvl1pPr>
          </a:lstStyle>
          <a:p>
            <a:pPr lvl="0"/>
            <a:fld id="{55EFA8A2-B8B6-43B5-8854-39D5B50A0FD9}" type="slidenum">
              <a:t>‹#›</a:t>
            </a:fld>
            <a:endParaRPr lang="en-GB"/>
          </a:p>
        </p:txBody>
      </p:sp>
    </p:spTree>
    <p:extLst>
      <p:ext uri="{BB962C8B-B14F-4D97-AF65-F5344CB8AC3E}">
        <p14:creationId xmlns:p14="http://schemas.microsoft.com/office/powerpoint/2010/main" val="103423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39F3-AEAB-0270-ECBE-8767EF1D0EC3}"/>
              </a:ext>
            </a:extLst>
          </p:cNvPr>
          <p:cNvSpPr txBox="1">
            <a:spLocks noGrp="1"/>
          </p:cNvSpPr>
          <p:nvPr>
            <p:ph type="title"/>
          </p:nvPr>
        </p:nvSpPr>
        <p:spPr>
          <a:xfrm>
            <a:off x="472379" y="660397"/>
            <a:ext cx="2211887" cy="2311402"/>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29B98282-4284-9731-5BF4-94DFC312D31B}"/>
              </a:ext>
            </a:extLst>
          </p:cNvPr>
          <p:cNvSpPr txBox="1">
            <a:spLocks noGrp="1"/>
          </p:cNvSpPr>
          <p:nvPr>
            <p:ph type="pic" idx="1"/>
          </p:nvPr>
        </p:nvSpPr>
        <p:spPr>
          <a:xfrm>
            <a:off x="2915546" y="1426281"/>
            <a:ext cx="3471867" cy="7039682"/>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512ECFA3-9028-9A7A-361E-9DA677841E3F}"/>
              </a:ext>
            </a:extLst>
          </p:cNvPr>
          <p:cNvSpPr txBox="1">
            <a:spLocks noGrp="1"/>
          </p:cNvSpPr>
          <p:nvPr>
            <p:ph type="body" idx="2"/>
          </p:nvPr>
        </p:nvSpPr>
        <p:spPr>
          <a:xfrm>
            <a:off x="472379" y="2971800"/>
            <a:ext cx="2211887" cy="5505629"/>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63790A4C-7AB1-98D3-4073-DB4367867C23}"/>
              </a:ext>
            </a:extLst>
          </p:cNvPr>
          <p:cNvSpPr txBox="1">
            <a:spLocks noGrp="1"/>
          </p:cNvSpPr>
          <p:nvPr>
            <p:ph type="dt" sz="half" idx="7"/>
          </p:nvPr>
        </p:nvSpPr>
        <p:spPr/>
        <p:txBody>
          <a:bodyPr/>
          <a:lstStyle>
            <a:lvl1pPr>
              <a:defRPr/>
            </a:lvl1pPr>
          </a:lstStyle>
          <a:p>
            <a:pPr lvl="0"/>
            <a:fld id="{940F0896-C491-4F1C-87EE-38A62C4A026A}" type="datetime1">
              <a:rPr lang="en-GB"/>
              <a:pPr lvl="0"/>
              <a:t>04/04/2025</a:t>
            </a:fld>
            <a:endParaRPr lang="en-GB"/>
          </a:p>
        </p:txBody>
      </p:sp>
      <p:sp>
        <p:nvSpPr>
          <p:cNvPr id="6" name="Footer Placeholder 5">
            <a:extLst>
              <a:ext uri="{FF2B5EF4-FFF2-40B4-BE49-F238E27FC236}">
                <a16:creationId xmlns:a16="http://schemas.microsoft.com/office/drawing/2014/main" id="{537BC9F2-F8E6-717B-AD39-AB53510F69E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1469E43-0626-7B33-5590-C5D4C5BDB2F0}"/>
              </a:ext>
            </a:extLst>
          </p:cNvPr>
          <p:cNvSpPr txBox="1">
            <a:spLocks noGrp="1"/>
          </p:cNvSpPr>
          <p:nvPr>
            <p:ph type="sldNum" sz="quarter" idx="8"/>
          </p:nvPr>
        </p:nvSpPr>
        <p:spPr/>
        <p:txBody>
          <a:bodyPr/>
          <a:lstStyle>
            <a:lvl1pPr>
              <a:defRPr/>
            </a:lvl1pPr>
          </a:lstStyle>
          <a:p>
            <a:pPr lvl="0"/>
            <a:fld id="{CA1A8494-0BB5-4169-A358-9C0B1C859C8E}" type="slidenum">
              <a:t>‹#›</a:t>
            </a:fld>
            <a:endParaRPr lang="en-GB"/>
          </a:p>
        </p:txBody>
      </p:sp>
    </p:spTree>
    <p:extLst>
      <p:ext uri="{BB962C8B-B14F-4D97-AF65-F5344CB8AC3E}">
        <p14:creationId xmlns:p14="http://schemas.microsoft.com/office/powerpoint/2010/main" val="43738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E820-033C-897D-07F4-8648B9631E84}"/>
              </a:ext>
            </a:extLst>
          </p:cNvPr>
          <p:cNvSpPr txBox="1">
            <a:spLocks noGrp="1"/>
          </p:cNvSpPr>
          <p:nvPr>
            <p:ph type="title"/>
          </p:nvPr>
        </p:nvSpPr>
        <p:spPr>
          <a:xfrm>
            <a:off x="471492" y="527407"/>
            <a:ext cx="5915025" cy="191469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89CDA490-66BF-EE45-260B-0513AEF0FE0D}"/>
              </a:ext>
            </a:extLst>
          </p:cNvPr>
          <p:cNvSpPr txBox="1">
            <a:spLocks noGrp="1"/>
          </p:cNvSpPr>
          <p:nvPr>
            <p:ph type="body" idx="1"/>
          </p:nvPr>
        </p:nvSpPr>
        <p:spPr>
          <a:xfrm>
            <a:off x="471492" y="2637010"/>
            <a:ext cx="5915025" cy="6285265"/>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1EA26-9FC4-472E-E23D-4F6A4C2D8520}"/>
              </a:ext>
            </a:extLst>
          </p:cNvPr>
          <p:cNvSpPr txBox="1">
            <a:spLocks noGrp="1"/>
          </p:cNvSpPr>
          <p:nvPr>
            <p:ph type="dt" sz="half" idx="2"/>
          </p:nvPr>
        </p:nvSpPr>
        <p:spPr>
          <a:xfrm>
            <a:off x="471492" y="9181398"/>
            <a:ext cx="1543050" cy="527398"/>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900" b="0" i="0" u="none" strike="noStrike" kern="1200" cap="none" spc="0" baseline="0">
                <a:solidFill>
                  <a:srgbClr val="767676"/>
                </a:solidFill>
                <a:uFillTx/>
                <a:latin typeface="Aptos"/>
              </a:defRPr>
            </a:lvl1pPr>
          </a:lstStyle>
          <a:p>
            <a:pPr lvl="0"/>
            <a:fld id="{A91D4DF8-8042-48F0-930F-4A1282911E5B}" type="datetime1">
              <a:rPr lang="en-GB"/>
              <a:pPr lvl="0"/>
              <a:t>04/04/2025</a:t>
            </a:fld>
            <a:endParaRPr lang="en-GB"/>
          </a:p>
        </p:txBody>
      </p:sp>
      <p:sp>
        <p:nvSpPr>
          <p:cNvPr id="5" name="Footer Placeholder 4">
            <a:extLst>
              <a:ext uri="{FF2B5EF4-FFF2-40B4-BE49-F238E27FC236}">
                <a16:creationId xmlns:a16="http://schemas.microsoft.com/office/drawing/2014/main" id="{A5FB0500-0FC8-2ED3-4796-1AC254DFB9A0}"/>
              </a:ext>
            </a:extLst>
          </p:cNvPr>
          <p:cNvSpPr txBox="1">
            <a:spLocks noGrp="1"/>
          </p:cNvSpPr>
          <p:nvPr>
            <p:ph type="ftr" sz="quarter" idx="3"/>
          </p:nvPr>
        </p:nvSpPr>
        <p:spPr>
          <a:xfrm>
            <a:off x="2271717" y="9181398"/>
            <a:ext cx="2314574" cy="527398"/>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GB" sz="900" b="0" i="0" u="none" strike="noStrike" kern="1200" cap="none" spc="0" baseline="0">
                <a:solidFill>
                  <a:srgbClr val="767676"/>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5D764D6A-ED02-AF01-C797-71468BC42296}"/>
              </a:ext>
            </a:extLst>
          </p:cNvPr>
          <p:cNvSpPr txBox="1">
            <a:spLocks noGrp="1"/>
          </p:cNvSpPr>
          <p:nvPr>
            <p:ph type="sldNum" sz="quarter" idx="4"/>
          </p:nvPr>
        </p:nvSpPr>
        <p:spPr>
          <a:xfrm>
            <a:off x="4843467" y="9181398"/>
            <a:ext cx="1543050" cy="527398"/>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900" b="0" i="0" u="none" strike="noStrike" kern="1200" cap="none" spc="0" baseline="0">
                <a:solidFill>
                  <a:srgbClr val="767676"/>
                </a:solidFill>
                <a:uFillTx/>
                <a:latin typeface="Aptos"/>
              </a:defRPr>
            </a:lvl1pPr>
          </a:lstStyle>
          <a:p>
            <a:pPr lvl="0"/>
            <a:fld id="{82D9A316-281F-4945-8FAB-22FDF39E981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00000"/>
          </a:solidFill>
          <a:uFillTx/>
          <a:latin typeface="Aptos Display"/>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en-US" sz="2100" b="0" i="0" u="none" strike="noStrike" kern="1200" cap="none" spc="0" baseline="0">
          <a:solidFill>
            <a:srgbClr val="000000"/>
          </a:solidFill>
          <a:uFillTx/>
          <a:latin typeface="Aptos"/>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Aptos"/>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Aptos"/>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0">
    <p:bg>
      <p:bgPr>
        <a:blipFill>
          <a:blip r:embed="rId2"/>
          <a:stretch>
            <a:fillRect/>
          </a:stretch>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44F8043-B4DC-ABF2-55AC-3E193EE0C112}"/>
              </a:ext>
            </a:extLst>
          </p:cNvPr>
          <p:cNvSpPr txBox="1"/>
          <p:nvPr/>
        </p:nvSpPr>
        <p:spPr>
          <a:xfrm>
            <a:off x="730157" y="614147"/>
            <a:ext cx="5397694" cy="6682407"/>
          </a:xfrm>
          <a:prstGeom prst="rect">
            <a:avLst/>
          </a:prstGeom>
          <a:noFill/>
          <a:ln cap="flat">
            <a:noFill/>
          </a:ln>
        </p:spPr>
        <p:txBody>
          <a:bodyPr vert="horz" wrap="square" lIns="91440" tIns="45720" rIns="91440" bIns="45720" anchor="t" anchorCtr="0"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US" sz="4000" dirty="0" err="1">
                <a:solidFill>
                  <a:srgbClr val="FFFFFF"/>
                </a:solidFill>
                <a:latin typeface="Montserrat Black" pitchFamily="2"/>
              </a:rPr>
              <a:t>Recomand</a:t>
            </a:r>
            <a:r>
              <a:rPr lang="ro-RO" sz="4000" dirty="0" err="1">
                <a:solidFill>
                  <a:srgbClr val="FFFFFF"/>
                </a:solidFill>
                <a:latin typeface="Montserrat Black" pitchFamily="2"/>
              </a:rPr>
              <a:t>ări</a:t>
            </a:r>
            <a:r>
              <a:rPr lang="ro-RO" sz="4000" dirty="0">
                <a:solidFill>
                  <a:srgbClr val="FFFFFF"/>
                </a:solidFill>
                <a:latin typeface="Montserrat Black" pitchFamily="2"/>
              </a:rPr>
              <a:t> pentru un Viitor Energetic Durabil: Eficiență, Inovație &amp; Implicare comunitară</a:t>
            </a:r>
            <a:endParaRPr lang="en-US" sz="4000" dirty="0">
              <a:solidFill>
                <a:srgbClr val="FFFFFF"/>
              </a:solidFill>
              <a:latin typeface="Montserrat Black" pitchFamily="2"/>
            </a:endParaRPr>
          </a:p>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dirty="0">
              <a:solidFill>
                <a:srgbClr val="FFFFFF"/>
              </a:solidFill>
              <a:uFillTx/>
              <a:latin typeface="Montserrat Black" pitchFamily="2"/>
            </a:endParaRPr>
          </a:p>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endParaRPr lang="en-US" sz="4000" dirty="0">
              <a:solidFill>
                <a:srgbClr val="FFFFFF"/>
              </a:solidFill>
              <a:latin typeface="Montserrat Black" pitchFamily="2"/>
            </a:endParaRPr>
          </a:p>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dirty="0">
                <a:solidFill>
                  <a:srgbClr val="FFFFFF"/>
                </a:solidFill>
                <a:uFillTx/>
                <a:latin typeface="Montserrat Black" pitchFamily="2"/>
              </a:rPr>
              <a:t>AISVJ</a:t>
            </a:r>
          </a:p>
        </p:txBody>
      </p:sp>
      <p:sp>
        <p:nvSpPr>
          <p:cNvPr id="3" name="Rectangle 4">
            <a:extLst>
              <a:ext uri="{FF2B5EF4-FFF2-40B4-BE49-F238E27FC236}">
                <a16:creationId xmlns:a16="http://schemas.microsoft.com/office/drawing/2014/main" id="{D9FD5CDD-2F45-27AA-60E2-A8CDC3AD2214}"/>
              </a:ext>
            </a:extLst>
          </p:cNvPr>
          <p:cNvSpPr/>
          <p:nvPr/>
        </p:nvSpPr>
        <p:spPr>
          <a:xfrm>
            <a:off x="820646" y="8622535"/>
            <a:ext cx="2608353" cy="1282894"/>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dirty="0" err="1">
                <a:solidFill>
                  <a:srgbClr val="F6F5F5"/>
                </a:solidFill>
                <a:uFillTx/>
                <a:latin typeface="Aptos"/>
              </a:rPr>
              <a:t>Nouă</a:t>
            </a:r>
            <a:r>
              <a:rPr lang="en-US" sz="1300" b="0" i="0" u="none" strike="noStrike" kern="1200" cap="none" spc="0" baseline="0" dirty="0">
                <a:solidFill>
                  <a:srgbClr val="F6F5F5"/>
                </a:solidFill>
                <a:uFillTx/>
                <a:latin typeface="Aptos"/>
              </a:rPr>
              <a:t> institute de </a:t>
            </a:r>
            <a:r>
              <a:rPr lang="en-US" sz="1300" b="0" i="0" u="none" strike="noStrike" kern="1200" cap="none" spc="0" baseline="0" dirty="0" err="1">
                <a:solidFill>
                  <a:srgbClr val="F6F5F5"/>
                </a:solidFill>
                <a:uFillTx/>
                <a:latin typeface="Aptos"/>
              </a:rPr>
              <a:t>cercetare</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și</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agenții</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energetice</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europene</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împărtășesc</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dovezi</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despre</a:t>
            </a:r>
            <a:r>
              <a:rPr lang="en-US" sz="1300" b="0" i="0" u="none" strike="noStrike" kern="1200" cap="none" spc="0" baseline="0" dirty="0">
                <a:solidFill>
                  <a:srgbClr val="F6F5F5"/>
                </a:solidFill>
                <a:uFillTx/>
                <a:latin typeface="Aptos"/>
              </a:rPr>
              <a:t> cum </a:t>
            </a:r>
            <a:r>
              <a:rPr lang="en-US" sz="1300" b="0" i="0" u="none" strike="noStrike" kern="1200" cap="none" spc="0" baseline="0" dirty="0" err="1">
                <a:solidFill>
                  <a:srgbClr val="F6F5F5"/>
                </a:solidFill>
                <a:uFillTx/>
                <a:latin typeface="Aptos"/>
              </a:rPr>
              <a:t>să</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facem</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tranziția</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echitabilă</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pentru</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toți</a:t>
            </a:r>
            <a:r>
              <a:rPr lang="en-US" sz="1300" b="0" i="0" u="none" strike="noStrike" kern="1200" cap="none" spc="0" baseline="0" dirty="0">
                <a:solidFill>
                  <a:srgbClr val="F6F5F5"/>
                </a:solidFill>
                <a:uFillTx/>
                <a:latin typeface="Aptos"/>
              </a:rPr>
              <a:t> </a:t>
            </a:r>
            <a:r>
              <a:rPr lang="en-US" sz="1300" b="0" i="0" u="none" strike="noStrike" kern="1200" cap="none" spc="0" baseline="0" dirty="0" err="1">
                <a:solidFill>
                  <a:srgbClr val="F6F5F5"/>
                </a:solidFill>
                <a:uFillTx/>
                <a:latin typeface="Aptos"/>
              </a:rPr>
              <a:t>cetățenii</a:t>
            </a:r>
            <a:r>
              <a:rPr lang="en-US" sz="1300" b="0" i="0" u="none" strike="noStrike" kern="1200" cap="none" spc="0" baseline="0" dirty="0">
                <a:solidFill>
                  <a:srgbClr val="F6F5F5"/>
                </a:solidFill>
                <a:uFillTx/>
                <a:latin typeface="Aptos"/>
              </a:rPr>
              <a:t>.</a:t>
            </a:r>
            <a:endParaRPr lang="en-GB" sz="1300" b="0" i="0" u="none" strike="noStrike" kern="1200" cap="none" spc="0" baseline="0" dirty="0">
              <a:solidFill>
                <a:srgbClr val="FFFFFF"/>
              </a:solidFill>
              <a:uFillTx/>
              <a:latin typeface="Aptos"/>
            </a:endParaRPr>
          </a:p>
        </p:txBody>
      </p:sp>
      <p:pic>
        <p:nvPicPr>
          <p:cNvPr id="4" name="Picture 6" descr="A logo of people in a circle&#10;&#10;Description automatically generated">
            <a:extLst>
              <a:ext uri="{FF2B5EF4-FFF2-40B4-BE49-F238E27FC236}">
                <a16:creationId xmlns:a16="http://schemas.microsoft.com/office/drawing/2014/main" id="{EA975C8A-206B-87BC-A97F-45AC113EA471}"/>
              </a:ext>
            </a:extLst>
          </p:cNvPr>
          <p:cNvPicPr>
            <a:picLocks noChangeAspect="1"/>
          </p:cNvPicPr>
          <p:nvPr/>
        </p:nvPicPr>
        <p:blipFill>
          <a:blip r:embed="rId3"/>
          <a:srcRect l="29467" t="25696" r="30267" b="29505"/>
          <a:stretch>
            <a:fillRect/>
          </a:stretch>
        </p:blipFill>
        <p:spPr>
          <a:xfrm>
            <a:off x="5271726" y="8545662"/>
            <a:ext cx="856116" cy="952503"/>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2507DC4-CD2D-47EB-E1CB-195CC359E3DD}"/>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3" name="TextBox 4">
            <a:extLst>
              <a:ext uri="{FF2B5EF4-FFF2-40B4-BE49-F238E27FC236}">
                <a16:creationId xmlns:a16="http://schemas.microsoft.com/office/drawing/2014/main" id="{EC15EE28-8CD8-4486-5024-DFE89590BD68}"/>
              </a:ext>
            </a:extLst>
          </p:cNvPr>
          <p:cNvSpPr txBox="1"/>
          <p:nvPr/>
        </p:nvSpPr>
        <p:spPr>
          <a:xfrm>
            <a:off x="1799996" y="3577580"/>
            <a:ext cx="4697986" cy="43088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200" b="1" dirty="0">
                <a:solidFill>
                  <a:srgbClr val="2F6884"/>
                </a:solidFill>
                <a:latin typeface="Montserrat SemiBold"/>
              </a:rPr>
              <a:t>CONCLUZII</a:t>
            </a:r>
            <a:endParaRPr lang="en-GB" sz="2200" b="1" i="0" u="none" strike="noStrike" kern="1200" cap="none" spc="0" baseline="0" dirty="0">
              <a:solidFill>
                <a:srgbClr val="2F6884"/>
              </a:solidFill>
              <a:uFillTx/>
              <a:latin typeface="Montserrat SemiBold" pitchFamily="2"/>
            </a:endParaRPr>
          </a:p>
        </p:txBody>
      </p:sp>
      <p:sp>
        <p:nvSpPr>
          <p:cNvPr id="4" name="TextBox 7">
            <a:extLst>
              <a:ext uri="{FF2B5EF4-FFF2-40B4-BE49-F238E27FC236}">
                <a16:creationId xmlns:a16="http://schemas.microsoft.com/office/drawing/2014/main" id="{9355965F-440D-5D5F-76F3-5B39E1BB53B3}"/>
              </a:ext>
            </a:extLst>
          </p:cNvPr>
          <p:cNvSpPr txBox="1"/>
          <p:nvPr/>
        </p:nvSpPr>
        <p:spPr>
          <a:xfrm>
            <a:off x="1799996" y="4273896"/>
            <a:ext cx="3977987" cy="56477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ro-RO" sz="1100" b="0" i="0" u="none" strike="noStrike" kern="1200" cap="none" spc="0" baseline="0" dirty="0">
                <a:solidFill>
                  <a:srgbClr val="000000"/>
                </a:solidFill>
                <a:uFillTx/>
                <a:latin typeface="Montserrat Light" pitchFamily="2"/>
              </a:rPr>
              <a:t>În contextul actual al schimbărilor climatice și al tranziției energetice, recomandările de politici pentru regiunea carboniferă Valea Jiului sunt esențiale pentru a sprijini adaptarea acestei regiuni la noile provocări economice și ecologice. Regiunea se confruntă cu necesitatea de a diversifica sursele de venit, de a moderniza infrastructura și de a promova un comportament sustenabil, în condițiile în care dependența de industriile tradiționale se diminuează. Implementarea acestor politici va facilita tranziția către o economie verde, va contribui la dezvoltarea durabilă și va sprijini revitalizarea locală în fața noilor realități energetice și climatice.</a:t>
            </a: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pt-PT" sz="1100" b="0" i="0" u="none" strike="noStrike" kern="1200" cap="none" spc="0" baseline="0" dirty="0">
                <a:solidFill>
                  <a:srgbClr val="000000"/>
                </a:solidFill>
                <a:uFillTx/>
                <a:latin typeface="Montserrat Light" pitchFamily="2"/>
              </a:rPr>
              <a:t>Dacă autoritățile doresc sprijinul societății pentru realizarea decarbonizării și dezvoltarea unor regiuni, orașe și comunități locale puternice și durabile, trebuie să adopte politici care să implice întreaga comunitate. Renovarea energetică a clădirilor, dezvoltarea infrastructurii energetice inteligente și implementarea proiectelor comunitare de energie solară sunt esențiale pentru reducerea consumului de energie, creșterea eficienței și tranziția către un sistem energetic sustenabil. Totodată, conștientizarea schimbărilor climatice și implicarea educației și cercetării în soluții sustenabile, sprijinirea administrațiilor locale și îmbunătățirea conectivității vor stimula reziliența economică și tranziția ecologică. Prin aceste măsuri integrate, se vor reduce tensiunile sociale și se va sprijini tranziția către un viitor ecologic și economic echilibrat.</a:t>
            </a: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pt-PT" sz="1100" b="0" i="0" u="none" strike="noStrike" kern="1200" cap="none" spc="0" baseline="0" dirty="0">
              <a:solidFill>
                <a:srgbClr val="000000"/>
              </a:solidFill>
              <a:uFillTx/>
              <a:latin typeface="Montserrat Light" pitchFamily="2"/>
            </a:endParaRPr>
          </a:p>
        </p:txBody>
      </p:sp>
      <p:pic>
        <p:nvPicPr>
          <p:cNvPr id="5" name="Picture 6" descr="A group of people holding a banner&#10;&#10;Description automatically generated">
            <a:extLst>
              <a:ext uri="{FF2B5EF4-FFF2-40B4-BE49-F238E27FC236}">
                <a16:creationId xmlns:a16="http://schemas.microsoft.com/office/drawing/2014/main" id="{52157551-22E2-38BF-22A7-935B85FD1590}"/>
              </a:ext>
            </a:extLst>
          </p:cNvPr>
          <p:cNvPicPr>
            <a:picLocks noChangeAspect="1"/>
          </p:cNvPicPr>
          <p:nvPr/>
        </p:nvPicPr>
        <p:blipFill>
          <a:blip r:embed="rId2"/>
          <a:stretch>
            <a:fillRect/>
          </a:stretch>
        </p:blipFill>
        <p:spPr>
          <a:xfrm>
            <a:off x="0" y="179999"/>
            <a:ext cx="6858000" cy="2882902"/>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F8AACB7-88D2-FE75-DD8C-E027797E1F95}"/>
              </a:ext>
            </a:extLst>
          </p:cNvPr>
          <p:cNvSpPr txBox="1"/>
          <p:nvPr/>
        </p:nvSpPr>
        <p:spPr>
          <a:xfrm>
            <a:off x="1800005" y="2167877"/>
            <a:ext cx="3977987" cy="43088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200" b="1" i="0" u="none" strike="noStrike" kern="1200" cap="none" spc="0" baseline="0" dirty="0">
                <a:solidFill>
                  <a:srgbClr val="2F6884"/>
                </a:solidFill>
                <a:uFillTx/>
                <a:latin typeface="Montserrat SemiBold" pitchFamily="2"/>
              </a:rPr>
              <a:t>DESPRE</a:t>
            </a:r>
            <a:endParaRPr lang="en-GB" sz="2200" b="1" i="0" u="none" strike="noStrike" kern="1200" cap="none" spc="0" baseline="0" dirty="0">
              <a:solidFill>
                <a:srgbClr val="2F6884"/>
              </a:solidFill>
              <a:uFillTx/>
              <a:latin typeface="Montserrat SemiBold" pitchFamily="2"/>
            </a:endParaRPr>
          </a:p>
        </p:txBody>
      </p:sp>
      <p:sp>
        <p:nvSpPr>
          <p:cNvPr id="3" name="TextBox 6">
            <a:extLst>
              <a:ext uri="{FF2B5EF4-FFF2-40B4-BE49-F238E27FC236}">
                <a16:creationId xmlns:a16="http://schemas.microsoft.com/office/drawing/2014/main" id="{10680C1F-15C7-2703-BA7F-CB685C446E8D}"/>
              </a:ext>
            </a:extLst>
          </p:cNvPr>
          <p:cNvSpPr txBox="1"/>
          <p:nvPr/>
        </p:nvSpPr>
        <p:spPr>
          <a:xfrm>
            <a:off x="1800005" y="2866488"/>
            <a:ext cx="3977987"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100" b="0" i="0" u="none" strike="noStrike" kern="1200" cap="none" spc="0" baseline="0" dirty="0">
                <a:solidFill>
                  <a:srgbClr val="D97904"/>
                </a:solidFill>
                <a:uFillTx/>
                <a:latin typeface="Montserrat SemiBold" pitchFamily="2"/>
              </a:rPr>
              <a:t>Autori</a:t>
            </a:r>
            <a:endParaRPr lang="en-GB" sz="1100" b="0" i="0" u="none" strike="noStrike" kern="1200" cap="none" spc="0" baseline="0" dirty="0">
              <a:solidFill>
                <a:srgbClr val="D97904"/>
              </a:solidFill>
              <a:uFillTx/>
              <a:latin typeface="Montserrat SemiBold" pitchFamily="2"/>
            </a:endParaRPr>
          </a:p>
        </p:txBody>
      </p:sp>
      <p:sp>
        <p:nvSpPr>
          <p:cNvPr id="4" name="TextBox 7">
            <a:extLst>
              <a:ext uri="{FF2B5EF4-FFF2-40B4-BE49-F238E27FC236}">
                <a16:creationId xmlns:a16="http://schemas.microsoft.com/office/drawing/2014/main" id="{D228E5DC-FF60-7DB8-BAF2-7EB0FDA01148}"/>
              </a:ext>
            </a:extLst>
          </p:cNvPr>
          <p:cNvSpPr txBox="1"/>
          <p:nvPr/>
        </p:nvSpPr>
        <p:spPr>
          <a:xfrm>
            <a:off x="1800005" y="3174257"/>
            <a:ext cx="3977987" cy="5595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600"/>
              </a:spcAft>
              <a:buNone/>
              <a:tabLst/>
              <a:defRPr sz="1800" b="0" i="0" u="none" strike="noStrike" kern="0" cap="none" spc="0" baseline="0">
                <a:solidFill>
                  <a:srgbClr val="000000"/>
                </a:solidFill>
                <a:uFillTx/>
              </a:defRPr>
            </a:pPr>
            <a:r>
              <a:rPr lang="pt-PT" sz="1100" dirty="0">
                <a:solidFill>
                  <a:srgbClr val="000000"/>
                </a:solidFill>
                <a:latin typeface="Montserrat Light" pitchFamily="2"/>
              </a:rPr>
              <a:t>Sabina Irimie</a:t>
            </a:r>
            <a:r>
              <a:rPr lang="pt-PT" sz="1100" b="0" i="0" u="none" strike="noStrike" kern="1200" cap="none" spc="0" baseline="0" dirty="0">
                <a:solidFill>
                  <a:srgbClr val="000000"/>
                </a:solidFill>
                <a:uFillTx/>
                <a:latin typeface="Montserrat Light" pitchFamily="2"/>
              </a:rPr>
              <a:t>, AISVJ</a:t>
            </a:r>
          </a:p>
          <a:p>
            <a:pPr marL="0" marR="0" lvl="0" indent="0" algn="l" defTabSz="914400" rtl="0" fontAlgn="auto" hangingPunct="1">
              <a:lnSpc>
                <a:spcPct val="120000"/>
              </a:lnSpc>
              <a:spcBef>
                <a:spcPts val="0"/>
              </a:spcBef>
              <a:spcAft>
                <a:spcPts val="600"/>
              </a:spcAft>
              <a:buNone/>
              <a:tabLst/>
              <a:defRPr sz="1800" b="0" i="0" u="none" strike="noStrike" kern="0" cap="none" spc="0" baseline="0">
                <a:solidFill>
                  <a:srgbClr val="000000"/>
                </a:solidFill>
                <a:uFillTx/>
              </a:defRPr>
            </a:pPr>
            <a:r>
              <a:rPr lang="pt-PT" sz="1100" dirty="0">
                <a:solidFill>
                  <a:srgbClr val="000000"/>
                </a:solidFill>
                <a:latin typeface="Montserrat Light" pitchFamily="2"/>
              </a:rPr>
              <a:t>Adrian-Lucian Pal</a:t>
            </a:r>
            <a:r>
              <a:rPr lang="pt-PT" sz="1100" b="0" i="0" u="none" strike="noStrike" kern="1200" cap="none" spc="0" baseline="0" dirty="0">
                <a:solidFill>
                  <a:srgbClr val="000000"/>
                </a:solidFill>
                <a:uFillTx/>
                <a:latin typeface="Montserrat Light" pitchFamily="2"/>
              </a:rPr>
              <a:t>, AISVJ</a:t>
            </a:r>
          </a:p>
        </p:txBody>
      </p:sp>
      <p:sp>
        <p:nvSpPr>
          <p:cNvPr id="5" name="TextBox 8">
            <a:extLst>
              <a:ext uri="{FF2B5EF4-FFF2-40B4-BE49-F238E27FC236}">
                <a16:creationId xmlns:a16="http://schemas.microsoft.com/office/drawing/2014/main" id="{28A1BD95-3848-FF10-64B8-B046E960F8CA}"/>
              </a:ext>
            </a:extLst>
          </p:cNvPr>
          <p:cNvSpPr txBox="1"/>
          <p:nvPr/>
        </p:nvSpPr>
        <p:spPr>
          <a:xfrm>
            <a:off x="1800005" y="4373913"/>
            <a:ext cx="3977987"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err="1">
                <a:solidFill>
                  <a:srgbClr val="D97904"/>
                </a:solidFill>
                <a:uFillTx/>
                <a:latin typeface="Montserrat SemiBold" pitchFamily="2"/>
              </a:rPr>
              <a:t>Dat</a:t>
            </a:r>
            <a:r>
              <a:rPr lang="ro-RO" sz="1100" b="0" i="0" u="none" strike="noStrike" kern="1200" cap="none" spc="0" baseline="0" dirty="0">
                <a:solidFill>
                  <a:srgbClr val="D97904"/>
                </a:solidFill>
                <a:uFillTx/>
                <a:latin typeface="Montserrat SemiBold" pitchFamily="2"/>
              </a:rPr>
              <a:t>a publicării</a:t>
            </a:r>
            <a:endParaRPr lang="en-GB" sz="1100" b="0" i="0" u="none" strike="noStrike" kern="1200" cap="none" spc="0" baseline="0" dirty="0">
              <a:solidFill>
                <a:srgbClr val="D97904"/>
              </a:solidFill>
              <a:uFillTx/>
              <a:latin typeface="Montserrat SemiBold" pitchFamily="2"/>
            </a:endParaRPr>
          </a:p>
        </p:txBody>
      </p:sp>
      <p:sp>
        <p:nvSpPr>
          <p:cNvPr id="6" name="TextBox 9">
            <a:extLst>
              <a:ext uri="{FF2B5EF4-FFF2-40B4-BE49-F238E27FC236}">
                <a16:creationId xmlns:a16="http://schemas.microsoft.com/office/drawing/2014/main" id="{6C197145-86DD-97D2-BB67-208352F0AF85}"/>
              </a:ext>
            </a:extLst>
          </p:cNvPr>
          <p:cNvSpPr txBox="1"/>
          <p:nvPr/>
        </p:nvSpPr>
        <p:spPr>
          <a:xfrm>
            <a:off x="1800005" y="4681691"/>
            <a:ext cx="3977987" cy="2794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600"/>
              </a:spcAft>
              <a:buNone/>
              <a:tabLst/>
              <a:defRPr sz="1800" b="0" i="0" u="none" strike="noStrike" kern="0" cap="none" spc="0" baseline="0">
                <a:solidFill>
                  <a:srgbClr val="000000"/>
                </a:solidFill>
                <a:uFillTx/>
              </a:defRPr>
            </a:pPr>
            <a:r>
              <a:rPr lang="pt-PT" sz="1100" b="0" i="0" u="none" strike="noStrike" kern="1200" cap="none" spc="0" baseline="0" dirty="0">
                <a:solidFill>
                  <a:srgbClr val="000000"/>
                </a:solidFill>
                <a:uFillTx/>
                <a:latin typeface="Montserrat Light" pitchFamily="2"/>
              </a:rPr>
              <a:t>No</a:t>
            </a:r>
            <a:r>
              <a:rPr lang="ro-RO" sz="1100" b="0" i="0" u="none" strike="noStrike" kern="1200" cap="none" spc="0" baseline="0" dirty="0">
                <a:solidFill>
                  <a:srgbClr val="000000"/>
                </a:solidFill>
                <a:uFillTx/>
                <a:latin typeface="Montserrat Light" pitchFamily="2"/>
              </a:rPr>
              <a:t>iembrie</a:t>
            </a:r>
            <a:r>
              <a:rPr lang="pt-PT" sz="1100" b="0" i="0" u="none" strike="noStrike" kern="1200" cap="none" spc="0" baseline="0" dirty="0">
                <a:solidFill>
                  <a:srgbClr val="000000"/>
                </a:solidFill>
                <a:uFillTx/>
                <a:latin typeface="Montserrat Light" pitchFamily="2"/>
              </a:rPr>
              <a:t>, 2024</a:t>
            </a:r>
            <a:endParaRPr lang="en-GB" sz="1100" b="0" i="0" u="none" strike="noStrike" kern="1200" cap="none" spc="0" baseline="0" dirty="0">
              <a:solidFill>
                <a:srgbClr val="2F6884"/>
              </a:solidFill>
              <a:uFillTx/>
              <a:latin typeface="Montserrat Light" pitchFamily="2"/>
            </a:endParaRPr>
          </a:p>
        </p:txBody>
      </p:sp>
      <p:sp>
        <p:nvSpPr>
          <p:cNvPr id="7" name="TextBox 11">
            <a:extLst>
              <a:ext uri="{FF2B5EF4-FFF2-40B4-BE49-F238E27FC236}">
                <a16:creationId xmlns:a16="http://schemas.microsoft.com/office/drawing/2014/main" id="{32DEA109-251D-FD04-4B5E-4BF831BCA8B9}"/>
              </a:ext>
            </a:extLst>
          </p:cNvPr>
          <p:cNvSpPr txBox="1"/>
          <p:nvPr/>
        </p:nvSpPr>
        <p:spPr>
          <a:xfrm>
            <a:off x="1800005" y="7779365"/>
            <a:ext cx="4123123" cy="1046633"/>
          </a:xfrm>
          <a:prstGeom prst="rect">
            <a:avLst/>
          </a:prstGeom>
          <a:noFill/>
          <a:ln cap="flat">
            <a:noFill/>
          </a:ln>
        </p:spPr>
        <p:txBody>
          <a:bodyPr vert="horz" wrap="square" lIns="91440" tIns="45720" rIns="91440" bIns="45720" anchor="b" anchorCtr="0" compatLnSpc="1">
            <a:spAutoFit/>
          </a:bodyPr>
          <a:lstStyle/>
          <a:p>
            <a:pPr marL="0" marR="0" lvl="0" indent="0" algn="l" defTabSz="914400" rtl="0" fontAlgn="auto" hangingPunct="1">
              <a:lnSpc>
                <a:spcPct val="120000"/>
              </a:lnSpc>
              <a:spcBef>
                <a:spcPts val="0"/>
              </a:spcBef>
              <a:spcAft>
                <a:spcPts val="600"/>
              </a:spcAft>
              <a:buNone/>
              <a:tabLst/>
              <a:defRPr sz="1800" b="0" i="0" u="none" strike="noStrike" kern="0" cap="none" spc="0" baseline="0">
                <a:solidFill>
                  <a:srgbClr val="000000"/>
                </a:solidFill>
                <a:uFillTx/>
              </a:defRPr>
            </a:pPr>
            <a:r>
              <a:rPr lang="en-US" sz="1050" b="0" i="0" u="none" strike="noStrike" kern="1200" cap="none" spc="0" baseline="0" dirty="0" err="1">
                <a:solidFill>
                  <a:srgbClr val="000000"/>
                </a:solidFill>
                <a:uFillTx/>
                <a:latin typeface="Montserrat Light" pitchFamily="2"/>
              </a:rPr>
              <a:t>Cofinanțat</a:t>
            </a:r>
            <a:r>
              <a:rPr lang="en-US" sz="1050" b="0" i="0" u="none" strike="noStrike" kern="1200" cap="none" spc="0" baseline="0" dirty="0">
                <a:solidFill>
                  <a:srgbClr val="000000"/>
                </a:solidFill>
                <a:uFillTx/>
                <a:latin typeface="Montserrat Light" pitchFamily="2"/>
              </a:rPr>
              <a:t> de </a:t>
            </a:r>
            <a:r>
              <a:rPr lang="en-US" sz="1050" b="0" i="0" u="none" strike="noStrike" kern="1200" cap="none" spc="0" baseline="0" dirty="0" err="1">
                <a:solidFill>
                  <a:srgbClr val="000000"/>
                </a:solidFill>
                <a:uFillTx/>
                <a:latin typeface="Montserrat Light" pitchFamily="2"/>
              </a:rPr>
              <a:t>Uniunea</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Europeană</a:t>
            </a:r>
            <a:r>
              <a:rPr lang="en-US" sz="1050" b="0" i="0" u="none" strike="noStrike" kern="1200" cap="none" spc="0" baseline="0" dirty="0">
                <a:solidFill>
                  <a:srgbClr val="000000"/>
                </a:solidFill>
                <a:uFillTx/>
                <a:latin typeface="Montserrat Light" pitchFamily="2"/>
              </a:rPr>
              <a:t>. </a:t>
            </a:r>
            <a:r>
              <a:rPr lang="ro-RO" sz="1050" b="0" i="0" u="none" strike="noStrike" kern="1200" cap="none" spc="0" baseline="0" dirty="0">
                <a:solidFill>
                  <a:srgbClr val="000000"/>
                </a:solidFill>
                <a:uFillTx/>
                <a:latin typeface="Montserrat Light" pitchFamily="2"/>
              </a:rPr>
              <a:t>Punctele </a:t>
            </a:r>
            <a:r>
              <a:rPr lang="en-US" sz="1050" b="0" i="0" u="none" strike="noStrike" kern="1200" cap="none" spc="0" baseline="0" dirty="0">
                <a:solidFill>
                  <a:srgbClr val="000000"/>
                </a:solidFill>
                <a:uFillTx/>
                <a:latin typeface="Montserrat Light" pitchFamily="2"/>
              </a:rPr>
              <a:t>de </a:t>
            </a:r>
            <a:r>
              <a:rPr lang="en-US" sz="1050" b="0" i="0" u="none" strike="noStrike" kern="1200" cap="none" spc="0" baseline="0" dirty="0" err="1">
                <a:solidFill>
                  <a:srgbClr val="000000"/>
                </a:solidFill>
                <a:uFillTx/>
                <a:latin typeface="Montserrat Light" pitchFamily="2"/>
              </a:rPr>
              <a:t>vedere</a:t>
            </a:r>
            <a:r>
              <a:rPr lang="ro-RO" sz="1050" dirty="0">
                <a:solidFill>
                  <a:srgbClr val="000000"/>
                </a:solidFill>
                <a:latin typeface="Montserrat Light" pitchFamily="2"/>
              </a:rPr>
              <a:t> și opiniile</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exprimate</a:t>
            </a:r>
            <a:r>
              <a:rPr lang="en-US" sz="1050" b="0" i="0" u="none" strike="noStrike" kern="1200" cap="none" spc="0" baseline="0" dirty="0">
                <a:solidFill>
                  <a:srgbClr val="000000"/>
                </a:solidFill>
                <a:uFillTx/>
                <a:latin typeface="Montserrat Light" pitchFamily="2"/>
              </a:rPr>
              <a:t> sunt</a:t>
            </a:r>
            <a:r>
              <a:rPr lang="ro-RO" sz="1050" b="0" i="0" u="none" strike="noStrike" kern="1200" cap="none" spc="0" baseline="0" dirty="0">
                <a:solidFill>
                  <a:srgbClr val="000000"/>
                </a:solidFill>
                <a:uFillTx/>
                <a:latin typeface="Montserrat Light" pitchFamily="2"/>
              </a:rPr>
              <a:t>, totuși, doar ale </a:t>
            </a:r>
            <a:r>
              <a:rPr lang="en-US" sz="1050" b="0" i="0" u="none" strike="noStrike" kern="1200" cap="none" spc="0" baseline="0" dirty="0" err="1">
                <a:solidFill>
                  <a:srgbClr val="000000"/>
                </a:solidFill>
                <a:uFillTx/>
                <a:latin typeface="Montserrat Light" pitchFamily="2"/>
              </a:rPr>
              <a:t>autorilor</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și</a:t>
            </a:r>
            <a:r>
              <a:rPr lang="en-US" sz="1050" b="0" i="0" u="none" strike="noStrike" kern="1200" cap="none" spc="0" baseline="0" dirty="0">
                <a:solidFill>
                  <a:srgbClr val="000000"/>
                </a:solidFill>
                <a:uFillTx/>
                <a:latin typeface="Montserrat Light" pitchFamily="2"/>
              </a:rPr>
              <a:t> nu </a:t>
            </a:r>
            <a:r>
              <a:rPr lang="en-US" sz="1050" b="0" i="0" u="none" strike="noStrike" kern="1200" cap="none" spc="0" baseline="0" dirty="0" err="1">
                <a:solidFill>
                  <a:srgbClr val="000000"/>
                </a:solidFill>
                <a:uFillTx/>
                <a:latin typeface="Montserrat Light" pitchFamily="2"/>
              </a:rPr>
              <a:t>reflectă</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neapărat</a:t>
            </a:r>
            <a:r>
              <a:rPr lang="en-US" sz="1050" b="0" i="0" u="none" strike="noStrike" kern="1200" cap="none" spc="0" baseline="0" dirty="0">
                <a:solidFill>
                  <a:srgbClr val="000000"/>
                </a:solidFill>
                <a:uFillTx/>
                <a:latin typeface="Montserrat Light" pitchFamily="2"/>
              </a:rPr>
              <a:t> </a:t>
            </a:r>
            <a:r>
              <a:rPr lang="ro-RO" sz="1050" b="0" i="0" u="none" strike="noStrike" kern="1200" cap="none" spc="0" baseline="0" dirty="0">
                <a:solidFill>
                  <a:srgbClr val="000000"/>
                </a:solidFill>
                <a:uFillTx/>
                <a:latin typeface="Montserrat Light" pitchFamily="2"/>
              </a:rPr>
              <a:t>pe cele ale</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Uniunii</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Europene</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sau</a:t>
            </a:r>
            <a:r>
              <a:rPr lang="en-US" sz="1050" b="0" i="0" u="none" strike="noStrike" kern="1200" cap="none" spc="0" baseline="0" dirty="0">
                <a:solidFill>
                  <a:srgbClr val="000000"/>
                </a:solidFill>
                <a:uFillTx/>
                <a:latin typeface="Montserrat Light" pitchFamily="2"/>
              </a:rPr>
              <a:t> a</a:t>
            </a:r>
            <a:r>
              <a:rPr lang="ro-RO" sz="1050" b="0" i="0" u="none" strike="noStrike" kern="1200" cap="none" spc="0" baseline="0" dirty="0">
                <a:solidFill>
                  <a:srgbClr val="000000"/>
                </a:solidFill>
                <a:uFillTx/>
                <a:latin typeface="Montserrat Light" pitchFamily="2"/>
              </a:rPr>
              <a:t>le</a:t>
            </a:r>
            <a:r>
              <a:rPr lang="en-US" sz="1050" b="0" i="0" u="none" strike="noStrike" kern="1200" cap="none" spc="0" baseline="0" dirty="0">
                <a:solidFill>
                  <a:srgbClr val="000000"/>
                </a:solidFill>
                <a:uFillTx/>
                <a:latin typeface="Montserrat Light" pitchFamily="2"/>
              </a:rPr>
              <a:t> CINEA. </a:t>
            </a:r>
            <a:r>
              <a:rPr lang="en-US" sz="1050" b="0" i="0" u="none" strike="noStrike" kern="1200" cap="none" spc="0" baseline="0" dirty="0" err="1">
                <a:solidFill>
                  <a:srgbClr val="000000"/>
                </a:solidFill>
                <a:uFillTx/>
                <a:latin typeface="Montserrat Light" pitchFamily="2"/>
              </a:rPr>
              <a:t>Nici</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Uniunea</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Europeană</a:t>
            </a:r>
            <a:r>
              <a:rPr lang="ro-RO" sz="1050" dirty="0">
                <a:solidFill>
                  <a:srgbClr val="000000"/>
                </a:solidFill>
                <a:latin typeface="Montserrat Light" pitchFamily="2"/>
              </a:rPr>
              <a:t> și</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nici</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autoritatea</a:t>
            </a:r>
            <a:r>
              <a:rPr lang="en-US" sz="1050" b="0" i="0" u="none" strike="noStrike" kern="1200" cap="none" spc="0" baseline="0" dirty="0">
                <a:solidFill>
                  <a:srgbClr val="000000"/>
                </a:solidFill>
                <a:uFillTx/>
                <a:latin typeface="Montserrat Light" pitchFamily="2"/>
              </a:rPr>
              <a:t> </a:t>
            </a:r>
            <a:r>
              <a:rPr lang="ro-RO" sz="1050" b="0" i="0" u="none" strike="noStrike" kern="1200" cap="none" spc="0" baseline="0" dirty="0">
                <a:solidFill>
                  <a:srgbClr val="000000"/>
                </a:solidFill>
                <a:uFillTx/>
                <a:latin typeface="Montserrat Light" pitchFamily="2"/>
              </a:rPr>
              <a:t>emitentă </a:t>
            </a:r>
            <a:r>
              <a:rPr lang="en-US" sz="1050" b="0" i="0" u="none" strike="noStrike" kern="1200" cap="none" spc="0" baseline="0" dirty="0">
                <a:solidFill>
                  <a:srgbClr val="000000"/>
                </a:solidFill>
                <a:uFillTx/>
                <a:latin typeface="Montserrat Light" pitchFamily="2"/>
              </a:rPr>
              <a:t>nu pot fi </a:t>
            </a:r>
            <a:r>
              <a:rPr lang="ro-RO" sz="1050" b="0" i="0" u="none" strike="noStrike" kern="1200" cap="none" spc="0" baseline="0" dirty="0">
                <a:solidFill>
                  <a:srgbClr val="000000"/>
                </a:solidFill>
                <a:uFillTx/>
                <a:latin typeface="Montserrat Light" pitchFamily="2"/>
              </a:rPr>
              <a:t>considerate</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responsabile</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pentru</a:t>
            </a:r>
            <a:r>
              <a:rPr lang="en-US" sz="1050" b="0" i="0" u="none" strike="noStrike" kern="1200" cap="none" spc="0" baseline="0" dirty="0">
                <a:solidFill>
                  <a:srgbClr val="000000"/>
                </a:solidFill>
                <a:uFillTx/>
                <a:latin typeface="Montserrat Light" pitchFamily="2"/>
              </a:rPr>
              <a:t> </a:t>
            </a:r>
            <a:r>
              <a:rPr lang="en-US" sz="1050" b="0" i="0" u="none" strike="noStrike" kern="1200" cap="none" spc="0" baseline="0" dirty="0" err="1">
                <a:solidFill>
                  <a:srgbClr val="000000"/>
                </a:solidFill>
                <a:uFillTx/>
                <a:latin typeface="Montserrat Light" pitchFamily="2"/>
              </a:rPr>
              <a:t>acestea</a:t>
            </a:r>
            <a:r>
              <a:rPr lang="en-US" sz="1050" b="0" i="0" u="none" strike="noStrike" kern="1200" cap="none" spc="0" baseline="0" dirty="0">
                <a:solidFill>
                  <a:srgbClr val="000000"/>
                </a:solidFill>
                <a:uFillTx/>
                <a:latin typeface="Montserrat Light" pitchFamily="2"/>
              </a:rPr>
              <a:t>.</a:t>
            </a:r>
          </a:p>
        </p:txBody>
      </p:sp>
      <p:pic>
        <p:nvPicPr>
          <p:cNvPr id="8" name="Picture 13" descr="A blue flag with yellow stars&#10;&#10;Description automatically generated">
            <a:extLst>
              <a:ext uri="{FF2B5EF4-FFF2-40B4-BE49-F238E27FC236}">
                <a16:creationId xmlns:a16="http://schemas.microsoft.com/office/drawing/2014/main" id="{C9A9545F-AAA5-1424-1F98-0F65C334723A}"/>
              </a:ext>
            </a:extLst>
          </p:cNvPr>
          <p:cNvPicPr>
            <a:picLocks noChangeAspect="1"/>
          </p:cNvPicPr>
          <p:nvPr/>
        </p:nvPicPr>
        <p:blipFill>
          <a:blip r:embed="rId2"/>
          <a:stretch>
            <a:fillRect/>
          </a:stretch>
        </p:blipFill>
        <p:spPr>
          <a:xfrm>
            <a:off x="1901604" y="7018120"/>
            <a:ext cx="996147" cy="719998"/>
          </a:xfrm>
          <a:prstGeom prst="rect">
            <a:avLst/>
          </a:prstGeom>
          <a:noFill/>
          <a:ln cap="flat">
            <a:noFill/>
          </a:ln>
        </p:spPr>
      </p:pic>
      <p:pic>
        <p:nvPicPr>
          <p:cNvPr id="9" name="Picture 17" descr="A logo of people in a circle&#10;&#10;Description automatically generated">
            <a:extLst>
              <a:ext uri="{FF2B5EF4-FFF2-40B4-BE49-F238E27FC236}">
                <a16:creationId xmlns:a16="http://schemas.microsoft.com/office/drawing/2014/main" id="{675764EE-4E25-C44E-1618-15E703C16115}"/>
              </a:ext>
            </a:extLst>
          </p:cNvPr>
          <p:cNvPicPr>
            <a:picLocks noChangeAspect="1"/>
          </p:cNvPicPr>
          <p:nvPr/>
        </p:nvPicPr>
        <p:blipFill>
          <a:blip r:embed="rId3"/>
          <a:srcRect l="29199" t="26000" r="30001" b="29144"/>
          <a:stretch>
            <a:fillRect/>
          </a:stretch>
        </p:blipFill>
        <p:spPr>
          <a:xfrm>
            <a:off x="3524253" y="7019044"/>
            <a:ext cx="654052" cy="719075"/>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0B04B49-87E9-1C70-BE63-5DAE6C4C59AF}"/>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3" name="TextBox 4">
            <a:extLst>
              <a:ext uri="{FF2B5EF4-FFF2-40B4-BE49-F238E27FC236}">
                <a16:creationId xmlns:a16="http://schemas.microsoft.com/office/drawing/2014/main" id="{5306224C-DD22-DBCE-39A0-BA31BEBD212B}"/>
              </a:ext>
            </a:extLst>
          </p:cNvPr>
          <p:cNvSpPr txBox="1"/>
          <p:nvPr/>
        </p:nvSpPr>
        <p:spPr>
          <a:xfrm>
            <a:off x="1800005" y="719998"/>
            <a:ext cx="3977987"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1" i="0" u="none" strike="noStrike" kern="1200" cap="none" spc="0" baseline="0" dirty="0">
                <a:solidFill>
                  <a:srgbClr val="2F6884"/>
                </a:solidFill>
                <a:uFillTx/>
                <a:latin typeface="Montserrat SemiBold" pitchFamily="2"/>
              </a:rPr>
              <a:t>SUMARUL RECOMANDĂRILOR</a:t>
            </a:r>
          </a:p>
        </p:txBody>
      </p:sp>
      <p:sp>
        <p:nvSpPr>
          <p:cNvPr id="4" name="TextBox 4">
            <a:extLst>
              <a:ext uri="{FF2B5EF4-FFF2-40B4-BE49-F238E27FC236}">
                <a16:creationId xmlns:a16="http://schemas.microsoft.com/office/drawing/2014/main" id="{1E171C54-888F-B95C-E16A-4AA77C3BD2DD}"/>
              </a:ext>
            </a:extLst>
          </p:cNvPr>
          <p:cNvSpPr txBox="1"/>
          <p:nvPr/>
        </p:nvSpPr>
        <p:spPr>
          <a:xfrm>
            <a:off x="1800004" y="1732687"/>
            <a:ext cx="4477965"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err="1">
                <a:solidFill>
                  <a:srgbClr val="D97904"/>
                </a:solidFill>
                <a:uFillTx/>
                <a:latin typeface="Montserrat SemiBold" pitchFamily="2"/>
              </a:rPr>
              <a:t>Renovarea</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energetică</a:t>
            </a:r>
            <a:r>
              <a:rPr lang="en-GB" sz="1400" b="0" i="0" u="none" strike="noStrike" kern="1200" cap="none" spc="0" baseline="0" dirty="0">
                <a:solidFill>
                  <a:srgbClr val="D97904"/>
                </a:solidFill>
                <a:uFillTx/>
                <a:latin typeface="Montserrat SemiBold" pitchFamily="2"/>
              </a:rPr>
              <a:t> a </a:t>
            </a:r>
            <a:r>
              <a:rPr lang="en-GB" sz="1400" b="0" i="0" u="none" strike="noStrike" kern="1200" cap="none" spc="0" baseline="0" dirty="0" err="1">
                <a:solidFill>
                  <a:srgbClr val="D97904"/>
                </a:solidFill>
                <a:uFillTx/>
                <a:latin typeface="Montserrat SemiBold" pitchFamily="2"/>
              </a:rPr>
              <a:t>clădirilor</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rezidențiale</a:t>
            </a:r>
            <a:endParaRPr lang="en-GB" sz="1400" b="0" i="0" u="none" strike="noStrike" kern="1200" cap="none" spc="0" baseline="0" dirty="0">
              <a:solidFill>
                <a:srgbClr val="D97904"/>
              </a:solidFill>
              <a:uFillTx/>
              <a:latin typeface="Montserrat SemiBold" pitchFamily="2"/>
            </a:endParaRPr>
          </a:p>
        </p:txBody>
      </p:sp>
      <p:sp>
        <p:nvSpPr>
          <p:cNvPr id="5" name="TextBox 6">
            <a:extLst>
              <a:ext uri="{FF2B5EF4-FFF2-40B4-BE49-F238E27FC236}">
                <a16:creationId xmlns:a16="http://schemas.microsoft.com/office/drawing/2014/main" id="{12AD3D56-4530-7F4C-BF93-53BC81529FC6}"/>
              </a:ext>
            </a:extLst>
          </p:cNvPr>
          <p:cNvSpPr txBox="1"/>
          <p:nvPr/>
        </p:nvSpPr>
        <p:spPr>
          <a:xfrm>
            <a:off x="1799994" y="2052103"/>
            <a:ext cx="4130543"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Promovarea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renovării</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scară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largă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clădirilor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rezidențiale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multifamiliale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granturi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împrumuturi</a:t>
            </a:r>
            <a:r>
              <a:rPr lang="en-US" sz="1100" b="0" i="0" u="none" strike="noStrike" kern="1200" cap="none" spc="0" baseline="0" dirty="0">
                <a:solidFill>
                  <a:srgbClr val="000000"/>
                </a:solidFill>
                <a:uFillTx/>
                <a:latin typeface="Montserrat Light" pitchFamily="2"/>
              </a:rPr>
              <a:t> cu </a:t>
            </a:r>
            <a:r>
              <a:rPr lang="en-US" sz="1100" b="0" i="0" u="none" strike="noStrike" kern="1200" cap="none" spc="0" baseline="0" dirty="0" err="1">
                <a:solidFill>
                  <a:srgbClr val="000000"/>
                </a:solidFill>
                <a:uFillTx/>
                <a:latin typeface="Montserrat Light" pitchFamily="2"/>
              </a:rPr>
              <a:t>dobândă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redusă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îmbunătățind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izolarea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înlocuind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ferestrele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modernizând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sistemele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încălzire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răcire</a:t>
            </a:r>
            <a:r>
              <a:rPr lang="en-US" sz="1100" b="0" i="0" u="none" strike="noStrike" kern="1200" cap="none" spc="0" baseline="0" dirty="0">
                <a:solidFill>
                  <a:srgbClr val="000000"/>
                </a:solidFill>
                <a:uFillTx/>
                <a:latin typeface="Montserrat Light" pitchFamily="2"/>
              </a:rPr>
              <a:t>.</a:t>
            </a:r>
            <a:endParaRPr lang="en-GB" sz="1100" b="0" i="0" u="none" strike="noStrike" kern="1200" cap="none" spc="0" baseline="0" dirty="0">
              <a:solidFill>
                <a:srgbClr val="2F6884"/>
              </a:solidFill>
              <a:uFillTx/>
              <a:latin typeface="Montserrat Light" pitchFamily="2"/>
            </a:endParaRPr>
          </a:p>
        </p:txBody>
      </p:sp>
      <p:sp>
        <p:nvSpPr>
          <p:cNvPr id="6" name="TextBox 7">
            <a:extLst>
              <a:ext uri="{FF2B5EF4-FFF2-40B4-BE49-F238E27FC236}">
                <a16:creationId xmlns:a16="http://schemas.microsoft.com/office/drawing/2014/main" id="{E54C32F5-2A9F-8832-0F89-C48B081BFC42}"/>
              </a:ext>
            </a:extLst>
          </p:cNvPr>
          <p:cNvSpPr txBox="1"/>
          <p:nvPr/>
        </p:nvSpPr>
        <p:spPr>
          <a:xfrm>
            <a:off x="1799995" y="2954145"/>
            <a:ext cx="4336644"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400" b="0" i="0" u="none" strike="noStrike" kern="1200" cap="none" spc="0" baseline="0" dirty="0">
                <a:solidFill>
                  <a:srgbClr val="D97904"/>
                </a:solidFill>
                <a:uFillTx/>
                <a:latin typeface="Montserrat SemiBold" pitchFamily="2"/>
              </a:rPr>
              <a:t>Înlocuirea echipamentelor și sistemelor ineficiente</a:t>
            </a:r>
            <a:endParaRPr lang="en-GB" sz="1400" b="0" i="0" u="none" strike="noStrike" kern="1200" cap="none" spc="0" baseline="0" dirty="0">
              <a:solidFill>
                <a:srgbClr val="D97904"/>
              </a:solidFill>
              <a:uFillTx/>
              <a:latin typeface="Montserrat SemiBold" pitchFamily="2"/>
            </a:endParaRPr>
          </a:p>
        </p:txBody>
      </p:sp>
      <p:sp>
        <p:nvSpPr>
          <p:cNvPr id="7" name="TextBox 8">
            <a:extLst>
              <a:ext uri="{FF2B5EF4-FFF2-40B4-BE49-F238E27FC236}">
                <a16:creationId xmlns:a16="http://schemas.microsoft.com/office/drawing/2014/main" id="{AB1DE89B-73F6-201D-62D9-530D4DB8FF59}"/>
              </a:ext>
            </a:extLst>
          </p:cNvPr>
          <p:cNvSpPr txBox="1"/>
          <p:nvPr/>
        </p:nvSpPr>
        <p:spPr>
          <a:xfrm>
            <a:off x="1799994" y="3458375"/>
            <a:ext cx="4109796" cy="43088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Acordarea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subvenții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stimulente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gospodării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înlocui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sistemele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încălzire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învechite</a:t>
            </a:r>
            <a:r>
              <a:rPr lang="en-US" sz="1100" b="0" i="0" u="none" strike="noStrike" kern="1200" cap="none" spc="0" baseline="0" dirty="0">
                <a:solidFill>
                  <a:srgbClr val="000000"/>
                </a:solidFill>
                <a:uFillTx/>
                <a:latin typeface="Montserrat Light" pitchFamily="2"/>
              </a:rPr>
              <a:t>.</a:t>
            </a:r>
            <a:endParaRPr lang="en-GB" sz="1100" b="0" i="0" u="none" strike="noStrike" kern="1200" cap="none" spc="0" baseline="0" dirty="0">
              <a:solidFill>
                <a:srgbClr val="2F6884"/>
              </a:solidFill>
              <a:uFillTx/>
              <a:latin typeface="Montserrat Light" pitchFamily="2"/>
            </a:endParaRPr>
          </a:p>
        </p:txBody>
      </p:sp>
      <p:sp>
        <p:nvSpPr>
          <p:cNvPr id="8" name="TextBox 9">
            <a:extLst>
              <a:ext uri="{FF2B5EF4-FFF2-40B4-BE49-F238E27FC236}">
                <a16:creationId xmlns:a16="http://schemas.microsoft.com/office/drawing/2014/main" id="{AE2D0D42-71D6-32FF-879F-B326804389A3}"/>
              </a:ext>
            </a:extLst>
          </p:cNvPr>
          <p:cNvSpPr txBox="1"/>
          <p:nvPr/>
        </p:nvSpPr>
        <p:spPr>
          <a:xfrm>
            <a:off x="1799993" y="3981595"/>
            <a:ext cx="4109797"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err="1">
                <a:solidFill>
                  <a:srgbClr val="D97904"/>
                </a:solidFill>
                <a:uFillTx/>
                <a:latin typeface="Montserrat SemiBold" pitchFamily="2"/>
              </a:rPr>
              <a:t>Infrastructură</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energetică</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inteligentă</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pentru</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gospodăriile</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vulnerabile</a:t>
            </a:r>
            <a:endParaRPr lang="en-GB" sz="1400" b="0" i="0" u="none" strike="noStrike" kern="1200" cap="none" spc="0" baseline="0" dirty="0">
              <a:solidFill>
                <a:srgbClr val="D97904"/>
              </a:solidFill>
              <a:uFillTx/>
              <a:latin typeface="Montserrat SemiBold" pitchFamily="2"/>
            </a:endParaRPr>
          </a:p>
        </p:txBody>
      </p:sp>
      <p:sp>
        <p:nvSpPr>
          <p:cNvPr id="9" name="TextBox 10">
            <a:extLst>
              <a:ext uri="{FF2B5EF4-FFF2-40B4-BE49-F238E27FC236}">
                <a16:creationId xmlns:a16="http://schemas.microsoft.com/office/drawing/2014/main" id="{5BC6C955-17B8-2F31-6C39-0E0C45A2516F}"/>
              </a:ext>
            </a:extLst>
          </p:cNvPr>
          <p:cNvSpPr txBox="1"/>
          <p:nvPr/>
        </p:nvSpPr>
        <p:spPr>
          <a:xfrm>
            <a:off x="1799993" y="4524407"/>
            <a:ext cx="4232317" cy="60016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Implementarea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contoarelor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inteligente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sistemelor</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gestionare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energiei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permite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consumatorilor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monitorizeze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optimizeze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consumul</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energie</a:t>
            </a:r>
            <a:r>
              <a:rPr lang="en-US" sz="1100" b="0" i="0" u="none" strike="noStrike" kern="1200" cap="none" spc="0" baseline="0" dirty="0">
                <a:solidFill>
                  <a:srgbClr val="000000"/>
                </a:solidFill>
                <a:uFillTx/>
                <a:latin typeface="Montserrat Light" pitchFamily="2"/>
              </a:rPr>
              <a:t>.</a:t>
            </a:r>
            <a:endParaRPr lang="en-GB" sz="1100" b="0" i="0" u="none" strike="noStrike" kern="1200" cap="none" spc="0" baseline="0" dirty="0">
              <a:solidFill>
                <a:srgbClr val="2F6884"/>
              </a:solidFill>
              <a:uFillTx/>
              <a:latin typeface="Montserrat Light" pitchFamily="2"/>
            </a:endParaRPr>
          </a:p>
        </p:txBody>
      </p:sp>
      <p:sp>
        <p:nvSpPr>
          <p:cNvPr id="10" name="TextBox 11">
            <a:extLst>
              <a:ext uri="{FF2B5EF4-FFF2-40B4-BE49-F238E27FC236}">
                <a16:creationId xmlns:a16="http://schemas.microsoft.com/office/drawing/2014/main" id="{8403AD42-8FF0-D6E5-E390-4339C7B86F52}"/>
              </a:ext>
            </a:extLst>
          </p:cNvPr>
          <p:cNvSpPr txBox="1"/>
          <p:nvPr/>
        </p:nvSpPr>
        <p:spPr>
          <a:xfrm>
            <a:off x="1799993" y="5144163"/>
            <a:ext cx="397798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err="1">
                <a:solidFill>
                  <a:srgbClr val="D97904"/>
                </a:solidFill>
                <a:uFillTx/>
                <a:latin typeface="Montserrat SemiBold" pitchFamily="2"/>
              </a:rPr>
              <a:t>Proiecte</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comunitare</a:t>
            </a:r>
            <a:r>
              <a:rPr lang="en-GB" sz="1400" b="0" i="0" u="none" strike="noStrike" kern="1200" cap="none" spc="0" baseline="0" dirty="0">
                <a:solidFill>
                  <a:srgbClr val="D97904"/>
                </a:solidFill>
                <a:uFillTx/>
                <a:latin typeface="Montserrat SemiBold" pitchFamily="2"/>
              </a:rPr>
              <a:t> de </a:t>
            </a:r>
            <a:r>
              <a:rPr lang="en-GB" sz="1400" b="0" i="0" u="none" strike="noStrike" kern="1200" cap="none" spc="0" baseline="0" dirty="0" err="1">
                <a:solidFill>
                  <a:srgbClr val="D97904"/>
                </a:solidFill>
                <a:uFillTx/>
                <a:latin typeface="Montserrat SemiBold" pitchFamily="2"/>
              </a:rPr>
              <a:t>energie</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solară</a:t>
            </a:r>
            <a:endParaRPr lang="en-GB" sz="1400" b="0" i="0" u="none" strike="noStrike" kern="1200" cap="none" spc="0" baseline="0" dirty="0">
              <a:solidFill>
                <a:srgbClr val="D97904"/>
              </a:solidFill>
              <a:uFillTx/>
              <a:latin typeface="Montserrat SemiBold" pitchFamily="2"/>
            </a:endParaRPr>
          </a:p>
        </p:txBody>
      </p:sp>
      <p:sp>
        <p:nvSpPr>
          <p:cNvPr id="11" name="TextBox 12">
            <a:extLst>
              <a:ext uri="{FF2B5EF4-FFF2-40B4-BE49-F238E27FC236}">
                <a16:creationId xmlns:a16="http://schemas.microsoft.com/office/drawing/2014/main" id="{734791EC-7F1A-A8FA-2B4D-07BD48028485}"/>
              </a:ext>
            </a:extLst>
          </p:cNvPr>
          <p:cNvSpPr txBox="1"/>
          <p:nvPr/>
        </p:nvSpPr>
        <p:spPr>
          <a:xfrm>
            <a:off x="1799994" y="5471532"/>
            <a:ext cx="4109796"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Sprijinirea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dezvoltării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comunităților</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energie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regenerabilă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asigurându</a:t>
            </a:r>
            <a:r>
              <a:rPr lang="en-US" sz="1100" b="0" i="0" u="none" strike="noStrike" kern="1200" cap="none" spc="0" baseline="0" dirty="0">
                <a:solidFill>
                  <a:srgbClr val="000000"/>
                </a:solidFill>
                <a:uFillTx/>
                <a:latin typeface="Montserrat Light" pitchFamily="2"/>
              </a:rPr>
              <a:t>-se </a:t>
            </a:r>
            <a:r>
              <a:rPr lang="en-US" sz="1100" b="0" i="0" u="none" strike="noStrike" kern="1200" cap="none" spc="0" baseline="0" dirty="0" err="1">
                <a:solidFill>
                  <a:srgbClr val="000000"/>
                </a:solidFill>
                <a:uFillTx/>
                <a:latin typeface="Montserrat Light" pitchFamily="2"/>
              </a:rPr>
              <a:t>că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gospodăriile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vulnerabile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beneficiază</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energia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solară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generată</a:t>
            </a:r>
            <a:r>
              <a:rPr lang="en-US" sz="1100" b="0" i="0" u="none" strike="noStrike" kern="1200" cap="none" spc="0" baseline="0" dirty="0">
                <a:solidFill>
                  <a:srgbClr val="000000"/>
                </a:solidFill>
                <a:uFillTx/>
                <a:latin typeface="Montserrat Light" pitchFamily="2"/>
              </a:rPr>
              <a:t> local. </a:t>
            </a:r>
            <a:r>
              <a:rPr lang="en-US" sz="1100" b="0" i="0" u="none" strike="noStrike" kern="1200" cap="none" spc="0" baseline="0" dirty="0" err="1">
                <a:solidFill>
                  <a:srgbClr val="000000"/>
                </a:solidFill>
                <a:uFillTx/>
                <a:latin typeface="Montserrat Light" pitchFamily="2"/>
              </a:rPr>
              <a:t>Acest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lucru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reduce </a:t>
            </a:r>
            <a:r>
              <a:rPr lang="en-US" sz="1100" b="0" i="0" u="none" strike="noStrike" kern="1200" cap="none" spc="0" baseline="0" dirty="0" err="1">
                <a:solidFill>
                  <a:srgbClr val="000000"/>
                </a:solidFill>
                <a:uFillTx/>
                <a:latin typeface="Montserrat Light" pitchFamily="2"/>
              </a:rPr>
              <a:t>facturile</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energie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promova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autoconsumul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încuraja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partajarea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cadrul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comunităților</a:t>
            </a:r>
            <a:r>
              <a:rPr lang="en-US" sz="1100" b="0" i="0" u="none" strike="noStrike" kern="1200" cap="none" spc="0" baseline="0" dirty="0">
                <a:solidFill>
                  <a:srgbClr val="000000"/>
                </a:solidFill>
                <a:uFillTx/>
                <a:latin typeface="Montserrat Light" pitchFamily="2"/>
              </a:rPr>
              <a:t>.</a:t>
            </a:r>
          </a:p>
        </p:txBody>
      </p:sp>
      <p:sp>
        <p:nvSpPr>
          <p:cNvPr id="12" name="TextBox 13">
            <a:extLst>
              <a:ext uri="{FF2B5EF4-FFF2-40B4-BE49-F238E27FC236}">
                <a16:creationId xmlns:a16="http://schemas.microsoft.com/office/drawing/2014/main" id="{01D7251D-43D5-4F1D-9B8A-82309D779452}"/>
              </a:ext>
            </a:extLst>
          </p:cNvPr>
          <p:cNvSpPr txBox="1"/>
          <p:nvPr/>
        </p:nvSpPr>
        <p:spPr>
          <a:xfrm>
            <a:off x="1799995" y="6599120"/>
            <a:ext cx="4336644"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err="1">
                <a:solidFill>
                  <a:srgbClr val="D97904"/>
                </a:solidFill>
                <a:uFillTx/>
                <a:latin typeface="Montserrat SemiBold" pitchFamily="2"/>
              </a:rPr>
              <a:t>Desfășurarea</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unor</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narațiuni</a:t>
            </a:r>
            <a:r>
              <a:rPr lang="en-GB" sz="1400" b="0" i="0" u="none" strike="noStrike" kern="1200" cap="none" spc="0" baseline="0" dirty="0">
                <a:solidFill>
                  <a:srgbClr val="D97904"/>
                </a:solidFill>
                <a:uFillTx/>
                <a:latin typeface="Montserrat SemiBold" pitchFamily="2"/>
              </a:rPr>
              <a:t> de </a:t>
            </a:r>
            <a:r>
              <a:rPr lang="en-GB" sz="1400" b="0" i="0" u="none" strike="noStrike" kern="1200" cap="none" spc="0" baseline="0" dirty="0" err="1">
                <a:solidFill>
                  <a:srgbClr val="D97904"/>
                </a:solidFill>
                <a:uFillTx/>
                <a:latin typeface="Montserrat SemiBold" pitchFamily="2"/>
              </a:rPr>
              <a:t>conștientizare</a:t>
            </a:r>
            <a:r>
              <a:rPr lang="en-GB" sz="1400" b="0" i="0" u="none" strike="noStrike" kern="1200" cap="none" spc="0" baseline="0" dirty="0">
                <a:solidFill>
                  <a:srgbClr val="D97904"/>
                </a:solidFill>
                <a:uFillTx/>
                <a:latin typeface="Montserrat SemiBold" pitchFamily="2"/>
              </a:rPr>
              <a:t> a </a:t>
            </a:r>
            <a:r>
              <a:rPr lang="en-GB" sz="1400" b="0" i="0" u="none" strike="noStrike" kern="1200" cap="none" spc="0" baseline="0" dirty="0" err="1">
                <a:solidFill>
                  <a:srgbClr val="D97904"/>
                </a:solidFill>
                <a:uFillTx/>
                <a:latin typeface="Montserrat SemiBold" pitchFamily="2"/>
              </a:rPr>
              <a:t>schimbărilor</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climatice</a:t>
            </a:r>
            <a:endParaRPr lang="en-GB" sz="1400" b="0" i="0" u="none" strike="noStrike" kern="1200" cap="none" spc="0" baseline="0" dirty="0">
              <a:solidFill>
                <a:srgbClr val="D97904"/>
              </a:solidFill>
              <a:uFillTx/>
              <a:latin typeface="Montserrat SemiBold" pitchFamily="2"/>
            </a:endParaRPr>
          </a:p>
        </p:txBody>
      </p:sp>
      <p:sp>
        <p:nvSpPr>
          <p:cNvPr id="13" name="TextBox 14">
            <a:extLst>
              <a:ext uri="{FF2B5EF4-FFF2-40B4-BE49-F238E27FC236}">
                <a16:creationId xmlns:a16="http://schemas.microsoft.com/office/drawing/2014/main" id="{DBF9AA36-AE50-1DDF-AACE-F2661ACE637D}"/>
              </a:ext>
            </a:extLst>
          </p:cNvPr>
          <p:cNvSpPr txBox="1"/>
          <p:nvPr/>
        </p:nvSpPr>
        <p:spPr>
          <a:xfrm>
            <a:off x="1799993" y="7140969"/>
            <a:ext cx="4130544"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desfășura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narațiuni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eficiente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conștientizare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schimbărilor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climatice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campanii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comunicare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adaptate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specificului</a:t>
            </a:r>
            <a:r>
              <a:rPr lang="en-US" sz="1100" b="0" i="0" u="none" strike="noStrike" kern="1200" cap="none" spc="0" baseline="0" dirty="0">
                <a:solidFill>
                  <a:srgbClr val="000000"/>
                </a:solidFill>
                <a:uFillTx/>
                <a:latin typeface="Montserrat Light" pitchFamily="2"/>
              </a:rPr>
              <a:t> cultural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socio-economic al </a:t>
            </a:r>
            <a:r>
              <a:rPr lang="en-US" sz="1100" b="0" i="0" u="none" strike="noStrike" kern="1200" cap="none" spc="0" baseline="0" dirty="0" err="1">
                <a:solidFill>
                  <a:srgbClr val="000000"/>
                </a:solidFill>
                <a:uFillTx/>
                <a:latin typeface="Montserrat Light" pitchFamily="2"/>
              </a:rPr>
              <a:t>regiunii</a:t>
            </a:r>
            <a:r>
              <a:rPr lang="en-US" sz="1100" b="0" i="0" u="none" strike="noStrike" kern="1200" cap="none" spc="0" baseline="0" dirty="0">
                <a:solidFill>
                  <a:srgbClr val="000000"/>
                </a:solidFill>
                <a:uFillTx/>
                <a:latin typeface="Montserrat Light" pitchFamily="2"/>
              </a:rPr>
              <a:t>.</a:t>
            </a:r>
          </a:p>
        </p:txBody>
      </p:sp>
      <p:sp>
        <p:nvSpPr>
          <p:cNvPr id="14" name="Oval 15">
            <a:extLst>
              <a:ext uri="{FF2B5EF4-FFF2-40B4-BE49-F238E27FC236}">
                <a16:creationId xmlns:a16="http://schemas.microsoft.com/office/drawing/2014/main" id="{60934AE3-44A2-B4C9-7194-186302B9200F}"/>
              </a:ext>
            </a:extLst>
          </p:cNvPr>
          <p:cNvSpPr/>
          <p:nvPr/>
        </p:nvSpPr>
        <p:spPr>
          <a:xfrm>
            <a:off x="927463" y="1996530"/>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15" name="Oval 16">
            <a:extLst>
              <a:ext uri="{FF2B5EF4-FFF2-40B4-BE49-F238E27FC236}">
                <a16:creationId xmlns:a16="http://schemas.microsoft.com/office/drawing/2014/main" id="{3A6742B4-29EE-BABE-CF0C-19BDE9B35581}"/>
              </a:ext>
            </a:extLst>
          </p:cNvPr>
          <p:cNvSpPr/>
          <p:nvPr/>
        </p:nvSpPr>
        <p:spPr>
          <a:xfrm>
            <a:off x="927463" y="3215755"/>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16" name="Oval 17">
            <a:extLst>
              <a:ext uri="{FF2B5EF4-FFF2-40B4-BE49-F238E27FC236}">
                <a16:creationId xmlns:a16="http://schemas.microsoft.com/office/drawing/2014/main" id="{A091ACD2-6A6B-3CA5-A2EF-8D7BF1DDB00C}"/>
              </a:ext>
            </a:extLst>
          </p:cNvPr>
          <p:cNvSpPr/>
          <p:nvPr/>
        </p:nvSpPr>
        <p:spPr>
          <a:xfrm>
            <a:off x="927463" y="4243205"/>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17" name="Oval 18">
            <a:extLst>
              <a:ext uri="{FF2B5EF4-FFF2-40B4-BE49-F238E27FC236}">
                <a16:creationId xmlns:a16="http://schemas.microsoft.com/office/drawing/2014/main" id="{527906DF-B194-FB26-5E27-EE385CE62DA6}"/>
              </a:ext>
            </a:extLst>
          </p:cNvPr>
          <p:cNvSpPr/>
          <p:nvPr/>
        </p:nvSpPr>
        <p:spPr>
          <a:xfrm>
            <a:off x="927463" y="5357833"/>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18" name="Oval 19">
            <a:extLst>
              <a:ext uri="{FF2B5EF4-FFF2-40B4-BE49-F238E27FC236}">
                <a16:creationId xmlns:a16="http://schemas.microsoft.com/office/drawing/2014/main" id="{5704A8DF-DD8F-C8D1-AABB-C04159920B35}"/>
              </a:ext>
            </a:extLst>
          </p:cNvPr>
          <p:cNvSpPr/>
          <p:nvPr/>
        </p:nvSpPr>
        <p:spPr>
          <a:xfrm>
            <a:off x="927463" y="6830407"/>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pic>
        <p:nvPicPr>
          <p:cNvPr id="25" name="Picture 24">
            <a:extLst>
              <a:ext uri="{FF2B5EF4-FFF2-40B4-BE49-F238E27FC236}">
                <a16:creationId xmlns:a16="http://schemas.microsoft.com/office/drawing/2014/main" id="{446720E8-BC3D-6970-8835-BB41AD6E7E44}"/>
              </a:ext>
            </a:extLst>
          </p:cNvPr>
          <p:cNvPicPr>
            <a:picLocks noChangeAspect="1"/>
          </p:cNvPicPr>
          <p:nvPr/>
        </p:nvPicPr>
        <p:blipFill>
          <a:blip r:embed="rId2"/>
          <a:stretch>
            <a:fillRect/>
          </a:stretch>
        </p:blipFill>
        <p:spPr>
          <a:xfrm>
            <a:off x="1055794" y="6932100"/>
            <a:ext cx="463336" cy="469433"/>
          </a:xfrm>
          <a:prstGeom prst="rect">
            <a:avLst/>
          </a:prstGeom>
        </p:spPr>
      </p:pic>
      <p:pic>
        <p:nvPicPr>
          <p:cNvPr id="31" name="Picture 14" descr="A plant growing out of a dirt mound&#10;&#10;Description automatically generated">
            <a:extLst>
              <a:ext uri="{FF2B5EF4-FFF2-40B4-BE49-F238E27FC236}">
                <a16:creationId xmlns:a16="http://schemas.microsoft.com/office/drawing/2014/main" id="{6E43D472-C333-42CF-953F-7D1724F19468}"/>
              </a:ext>
            </a:extLst>
          </p:cNvPr>
          <p:cNvPicPr>
            <a:picLocks noChangeAspect="1"/>
          </p:cNvPicPr>
          <p:nvPr/>
        </p:nvPicPr>
        <p:blipFill>
          <a:blip r:embed="rId3"/>
          <a:stretch>
            <a:fillRect/>
          </a:stretch>
        </p:blipFill>
        <p:spPr>
          <a:xfrm>
            <a:off x="1061255" y="2122529"/>
            <a:ext cx="467999" cy="467999"/>
          </a:xfrm>
          <a:prstGeom prst="rect">
            <a:avLst/>
          </a:prstGeom>
          <a:noFill/>
          <a:ln cap="flat">
            <a:noFill/>
          </a:ln>
        </p:spPr>
      </p:pic>
      <p:pic>
        <p:nvPicPr>
          <p:cNvPr id="32" name="Picture 26" descr="A building with leaves and a bolt&#10;&#10;Description automatically generated">
            <a:extLst>
              <a:ext uri="{FF2B5EF4-FFF2-40B4-BE49-F238E27FC236}">
                <a16:creationId xmlns:a16="http://schemas.microsoft.com/office/drawing/2014/main" id="{0F8FFDC8-C61C-43A4-B7C7-16E4BFC01873}"/>
              </a:ext>
            </a:extLst>
          </p:cNvPr>
          <p:cNvPicPr>
            <a:picLocks noChangeAspect="1"/>
          </p:cNvPicPr>
          <p:nvPr/>
        </p:nvPicPr>
        <p:blipFill>
          <a:blip r:embed="rId4"/>
          <a:stretch>
            <a:fillRect/>
          </a:stretch>
        </p:blipFill>
        <p:spPr>
          <a:xfrm>
            <a:off x="1061255" y="5480244"/>
            <a:ext cx="467999" cy="467999"/>
          </a:xfrm>
          <a:prstGeom prst="rect">
            <a:avLst/>
          </a:prstGeom>
          <a:noFill/>
          <a:ln cap="flat">
            <a:noFill/>
          </a:ln>
        </p:spPr>
      </p:pic>
      <p:pic>
        <p:nvPicPr>
          <p:cNvPr id="33" name="Picture 36" descr="A drawing of a house&#10;&#10;Description automatically generated">
            <a:extLst>
              <a:ext uri="{FF2B5EF4-FFF2-40B4-BE49-F238E27FC236}">
                <a16:creationId xmlns:a16="http://schemas.microsoft.com/office/drawing/2014/main" id="{99A16815-49A3-4828-8CA6-60CF520AD48D}"/>
              </a:ext>
            </a:extLst>
          </p:cNvPr>
          <p:cNvPicPr>
            <a:picLocks noChangeAspect="1"/>
          </p:cNvPicPr>
          <p:nvPr/>
        </p:nvPicPr>
        <p:blipFill>
          <a:blip r:embed="rId5"/>
          <a:stretch>
            <a:fillRect/>
          </a:stretch>
        </p:blipFill>
        <p:spPr>
          <a:xfrm>
            <a:off x="1061255" y="4366792"/>
            <a:ext cx="467999" cy="467999"/>
          </a:xfrm>
          <a:prstGeom prst="rect">
            <a:avLst/>
          </a:prstGeom>
          <a:noFill/>
          <a:ln cap="flat">
            <a:noFill/>
          </a:ln>
        </p:spPr>
      </p:pic>
      <p:pic>
        <p:nvPicPr>
          <p:cNvPr id="34" name="Picture 34" descr="A pig with a broken pig&#10;&#10;Description automatically generated with medium confidence">
            <a:extLst>
              <a:ext uri="{FF2B5EF4-FFF2-40B4-BE49-F238E27FC236}">
                <a16:creationId xmlns:a16="http://schemas.microsoft.com/office/drawing/2014/main" id="{B7368587-3D68-42A5-93DD-5A40E0AE0ECD}"/>
              </a:ext>
            </a:extLst>
          </p:cNvPr>
          <p:cNvPicPr>
            <a:picLocks noChangeAspect="1"/>
          </p:cNvPicPr>
          <p:nvPr/>
        </p:nvPicPr>
        <p:blipFill>
          <a:blip r:embed="rId6"/>
          <a:stretch>
            <a:fillRect/>
          </a:stretch>
        </p:blipFill>
        <p:spPr>
          <a:xfrm>
            <a:off x="1061255" y="3324276"/>
            <a:ext cx="467999" cy="46799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0B04B49-87E9-1C70-BE63-5DAE6C4C59AF}"/>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6" name="TextBox 7">
            <a:extLst>
              <a:ext uri="{FF2B5EF4-FFF2-40B4-BE49-F238E27FC236}">
                <a16:creationId xmlns:a16="http://schemas.microsoft.com/office/drawing/2014/main" id="{E54C32F5-2A9F-8832-0F89-C48B081BFC42}"/>
              </a:ext>
            </a:extLst>
          </p:cNvPr>
          <p:cNvSpPr txBox="1"/>
          <p:nvPr/>
        </p:nvSpPr>
        <p:spPr>
          <a:xfrm>
            <a:off x="1799994" y="1595627"/>
            <a:ext cx="4491624"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err="1">
                <a:solidFill>
                  <a:srgbClr val="D97904"/>
                </a:solidFill>
                <a:uFillTx/>
                <a:latin typeface="Montserrat SemiBold" pitchFamily="2"/>
              </a:rPr>
              <a:t>Implicarea</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instituțiilor</a:t>
            </a:r>
            <a:r>
              <a:rPr lang="en-US" sz="1400" b="0" i="0" u="none" strike="noStrike" kern="1200" cap="none" spc="0" baseline="0" dirty="0">
                <a:solidFill>
                  <a:srgbClr val="D97904"/>
                </a:solidFill>
                <a:uFillTx/>
                <a:latin typeface="Montserrat SemiBold" pitchFamily="2"/>
              </a:rPr>
              <a:t> de </a:t>
            </a:r>
            <a:r>
              <a:rPr lang="en-US" sz="1400" b="0" i="0" u="none" strike="noStrike" kern="1200" cap="none" spc="0" baseline="0" dirty="0" err="1">
                <a:solidFill>
                  <a:srgbClr val="D97904"/>
                </a:solidFill>
                <a:uFillTx/>
                <a:latin typeface="Montserrat SemiBold" pitchFamily="2"/>
              </a:rPr>
              <a:t>educație</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și</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cercetare</a:t>
            </a:r>
            <a:endParaRPr lang="en-GB" sz="1400" b="0" i="0" u="none" strike="noStrike" kern="1200" cap="none" spc="0" baseline="0" dirty="0">
              <a:solidFill>
                <a:srgbClr val="D97904"/>
              </a:solidFill>
              <a:uFillTx/>
              <a:latin typeface="Montserrat SemiBold" pitchFamily="2"/>
            </a:endParaRPr>
          </a:p>
        </p:txBody>
      </p:sp>
      <p:sp>
        <p:nvSpPr>
          <p:cNvPr id="7" name="TextBox 8">
            <a:extLst>
              <a:ext uri="{FF2B5EF4-FFF2-40B4-BE49-F238E27FC236}">
                <a16:creationId xmlns:a16="http://schemas.microsoft.com/office/drawing/2014/main" id="{AB1DE89B-73F6-201D-62D9-530D4DB8FF59}"/>
              </a:ext>
            </a:extLst>
          </p:cNvPr>
          <p:cNvSpPr txBox="1"/>
          <p:nvPr/>
        </p:nvSpPr>
        <p:spPr>
          <a:xfrm>
            <a:off x="1799994" y="1919095"/>
            <a:ext cx="3850179" cy="9387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maximiza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impactul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implicării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instituțiilor</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educație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cercetare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crearea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parteneriate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strategice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universități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centre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cercetare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administrațiile</a:t>
            </a:r>
            <a:r>
              <a:rPr lang="en-US" sz="1100" b="0" i="0" u="none" strike="noStrike" kern="1200" cap="none" spc="0" baseline="0" dirty="0">
                <a:solidFill>
                  <a:srgbClr val="000000"/>
                </a:solidFill>
                <a:uFillTx/>
                <a:latin typeface="Montserrat Light" pitchFamily="2"/>
              </a:rPr>
              <a:t> locale.</a:t>
            </a:r>
          </a:p>
        </p:txBody>
      </p:sp>
      <p:sp>
        <p:nvSpPr>
          <p:cNvPr id="8" name="TextBox 9">
            <a:extLst>
              <a:ext uri="{FF2B5EF4-FFF2-40B4-BE49-F238E27FC236}">
                <a16:creationId xmlns:a16="http://schemas.microsoft.com/office/drawing/2014/main" id="{AE2D0D42-71D6-32FF-879F-B326804389A3}"/>
              </a:ext>
            </a:extLst>
          </p:cNvPr>
          <p:cNvSpPr txBox="1"/>
          <p:nvPr/>
        </p:nvSpPr>
        <p:spPr>
          <a:xfrm>
            <a:off x="1799993" y="2919079"/>
            <a:ext cx="397798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err="1">
                <a:solidFill>
                  <a:srgbClr val="D97904"/>
                </a:solidFill>
                <a:uFillTx/>
                <a:latin typeface="Montserrat SemiBold" pitchFamily="2"/>
              </a:rPr>
              <a:t>Împuternicirea</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administrațiilor</a:t>
            </a:r>
            <a:r>
              <a:rPr lang="en-GB" sz="1400" b="0" i="0" u="none" strike="noStrike" kern="1200" cap="none" spc="0" baseline="0" dirty="0">
                <a:solidFill>
                  <a:srgbClr val="D97904"/>
                </a:solidFill>
                <a:uFillTx/>
                <a:latin typeface="Montserrat SemiBold" pitchFamily="2"/>
              </a:rPr>
              <a:t> locale</a:t>
            </a:r>
          </a:p>
        </p:txBody>
      </p:sp>
      <p:sp>
        <p:nvSpPr>
          <p:cNvPr id="9" name="TextBox 10">
            <a:extLst>
              <a:ext uri="{FF2B5EF4-FFF2-40B4-BE49-F238E27FC236}">
                <a16:creationId xmlns:a16="http://schemas.microsoft.com/office/drawing/2014/main" id="{5BC6C955-17B8-2F31-6C39-0E0C45A2516F}"/>
              </a:ext>
            </a:extLst>
          </p:cNvPr>
          <p:cNvSpPr txBox="1"/>
          <p:nvPr/>
        </p:nvSpPr>
        <p:spPr>
          <a:xfrm>
            <a:off x="1799992" y="3243423"/>
            <a:ext cx="3977987"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sprijini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împuternicirea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administrațiilor</a:t>
            </a:r>
            <a:r>
              <a:rPr lang="en-US" sz="1100" b="0" i="0" u="none" strike="noStrike" kern="1200" cap="none" spc="0" baseline="0" dirty="0">
                <a:solidFill>
                  <a:srgbClr val="000000"/>
                </a:solidFill>
                <a:uFillTx/>
                <a:latin typeface="Montserrat Light" pitchFamily="2"/>
              </a:rPr>
              <a:t> locale din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necesar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se </a:t>
            </a:r>
            <a:r>
              <a:rPr lang="en-US" sz="1100" b="0" i="0" u="none" strike="noStrike" kern="1200" cap="none" spc="0" baseline="0" dirty="0" err="1">
                <a:solidFill>
                  <a:srgbClr val="000000"/>
                </a:solidFill>
                <a:uFillTx/>
                <a:latin typeface="Montserrat Light" pitchFamily="2"/>
              </a:rPr>
              <a:t>acorde</a:t>
            </a:r>
            <a:r>
              <a:rPr lang="en-US" sz="1100" b="0" i="0" u="none" strike="noStrike" kern="1200" cap="none" spc="0" baseline="0" dirty="0">
                <a:solidFill>
                  <a:srgbClr val="000000"/>
                </a:solidFill>
                <a:uFillTx/>
                <a:latin typeface="Montserrat Light" pitchFamily="2"/>
              </a:rPr>
              <a:t> o </a:t>
            </a:r>
            <a:r>
              <a:rPr lang="en-US" sz="1100" b="0" i="0" u="none" strike="noStrike" kern="1200" cap="none" spc="0" baseline="0" dirty="0" err="1">
                <a:solidFill>
                  <a:srgbClr val="000000"/>
                </a:solidFill>
                <a:uFillTx/>
                <a:latin typeface="Montserrat Light" pitchFamily="2"/>
              </a:rPr>
              <a:t>atenție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deosebită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consolidării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capacităților</a:t>
            </a:r>
            <a:r>
              <a:rPr lang="en-US" sz="1100" b="0" i="0" u="none" strike="noStrike" kern="1200" cap="none" spc="0" baseline="0" dirty="0">
                <a:solidFill>
                  <a:srgbClr val="000000"/>
                </a:solidFill>
                <a:uFillTx/>
                <a:latin typeface="Montserrat Light" pitchFamily="2"/>
              </a:rPr>
              <a:t> administrative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financiare</a:t>
            </a:r>
            <a:r>
              <a:rPr lang="en-US" sz="1100" b="0" i="0" u="none" strike="noStrike" kern="1200" cap="none" spc="0" baseline="0" dirty="0">
                <a:solidFill>
                  <a:srgbClr val="000000"/>
                </a:solidFill>
                <a:uFillTx/>
                <a:latin typeface="Montserrat Light" pitchFamily="2"/>
              </a:rPr>
              <a:t> ale </a:t>
            </a:r>
            <a:r>
              <a:rPr lang="en-US" sz="1100" b="0" i="0" u="none" strike="noStrike" kern="1200" cap="none" spc="0" baseline="0" dirty="0" err="1">
                <a:solidFill>
                  <a:srgbClr val="000000"/>
                </a:solidFill>
                <a:uFillTx/>
                <a:latin typeface="Montserrat Light" pitchFamily="2"/>
              </a:rPr>
              <a:t>acestora</a:t>
            </a:r>
            <a:r>
              <a:rPr lang="en-US" sz="1100" b="0" i="0" u="none" strike="noStrike" kern="1200" cap="none" spc="0" baseline="0" dirty="0">
                <a:solidFill>
                  <a:srgbClr val="000000"/>
                </a:solidFill>
                <a:uFillTx/>
                <a:latin typeface="Montserrat Light" pitchFamily="2"/>
              </a:rPr>
              <a:t>.</a:t>
            </a:r>
          </a:p>
        </p:txBody>
      </p:sp>
      <p:sp>
        <p:nvSpPr>
          <p:cNvPr id="10" name="TextBox 11">
            <a:extLst>
              <a:ext uri="{FF2B5EF4-FFF2-40B4-BE49-F238E27FC236}">
                <a16:creationId xmlns:a16="http://schemas.microsoft.com/office/drawing/2014/main" id="{8403AD42-8FF0-D6E5-E390-4339C7B86F52}"/>
              </a:ext>
            </a:extLst>
          </p:cNvPr>
          <p:cNvSpPr txBox="1"/>
          <p:nvPr/>
        </p:nvSpPr>
        <p:spPr>
          <a:xfrm>
            <a:off x="1799991" y="4072255"/>
            <a:ext cx="397798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err="1">
                <a:solidFill>
                  <a:srgbClr val="D97904"/>
                </a:solidFill>
                <a:uFillTx/>
                <a:latin typeface="Montserrat SemiBold" pitchFamily="2"/>
              </a:rPr>
              <a:t>Îmbunătățirea</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conectivității</a:t>
            </a:r>
            <a:r>
              <a:rPr lang="en-GB" sz="1400" b="0" i="0" u="none" strike="noStrike" kern="1200" cap="none" spc="0" baseline="0" dirty="0">
                <a:solidFill>
                  <a:srgbClr val="D97904"/>
                </a:solidFill>
                <a:uFillTx/>
                <a:latin typeface="Montserrat SemiBold" pitchFamily="2"/>
              </a:rPr>
              <a:t> </a:t>
            </a:r>
            <a:r>
              <a:rPr lang="en-GB" sz="1400" b="0" i="0" u="none" strike="noStrike" kern="1200" cap="none" spc="0" baseline="0" dirty="0" err="1">
                <a:solidFill>
                  <a:srgbClr val="D97904"/>
                </a:solidFill>
                <a:uFillTx/>
                <a:latin typeface="Montserrat SemiBold" pitchFamily="2"/>
              </a:rPr>
              <a:t>regionale</a:t>
            </a:r>
            <a:endParaRPr lang="en-GB" sz="1400" b="0" i="0" u="none" strike="noStrike" kern="1200" cap="none" spc="0" baseline="0" dirty="0">
              <a:solidFill>
                <a:srgbClr val="D97904"/>
              </a:solidFill>
              <a:uFillTx/>
              <a:latin typeface="Montserrat SemiBold" pitchFamily="2"/>
            </a:endParaRPr>
          </a:p>
        </p:txBody>
      </p:sp>
      <p:sp>
        <p:nvSpPr>
          <p:cNvPr id="11" name="TextBox 12">
            <a:extLst>
              <a:ext uri="{FF2B5EF4-FFF2-40B4-BE49-F238E27FC236}">
                <a16:creationId xmlns:a16="http://schemas.microsoft.com/office/drawing/2014/main" id="{734791EC-7F1A-A8FA-2B4D-07BD48028485}"/>
              </a:ext>
            </a:extLst>
          </p:cNvPr>
          <p:cNvSpPr txBox="1"/>
          <p:nvPr/>
        </p:nvSpPr>
        <p:spPr>
          <a:xfrm>
            <a:off x="1799990" y="4393830"/>
            <a:ext cx="3977987" cy="93872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îmbunătățirea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conectivității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regionale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modernizarea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infrastructurii</a:t>
            </a:r>
            <a:r>
              <a:rPr lang="en-US" sz="1100" b="0" i="0" u="none" strike="noStrike" kern="1200" cap="none" spc="0" baseline="0" dirty="0">
                <a:solidFill>
                  <a:srgbClr val="000000"/>
                </a:solidFill>
                <a:uFillTx/>
                <a:latin typeface="Montserrat Light" pitchFamily="2"/>
              </a:rPr>
              <a:t> de transport </a:t>
            </a:r>
            <a:r>
              <a:rPr lang="en-US" sz="1100" b="0" i="0" u="none" strike="noStrike" kern="1200" cap="none" spc="0" baseline="0" dirty="0" err="1">
                <a:solidFill>
                  <a:srgbClr val="000000"/>
                </a:solidFill>
                <a:uFillTx/>
                <a:latin typeface="Montserrat Light" pitchFamily="2"/>
              </a:rPr>
              <a:t>rutier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feroviar</a:t>
            </a:r>
            <a:r>
              <a:rPr lang="en-US" sz="1100" b="0" i="0" u="none" strike="noStrike" kern="1200" cap="none" spc="0" baseline="0" dirty="0">
                <a:solidFill>
                  <a:srgbClr val="000000"/>
                </a:solidFill>
                <a:uFillTx/>
                <a:latin typeface="Montserrat Light" pitchFamily="2"/>
              </a:rPr>
              <a:t>, cu accent pe </a:t>
            </a:r>
            <a:r>
              <a:rPr lang="en-US" sz="1100" b="0" i="0" u="none" strike="noStrike" kern="1200" cap="none" spc="0" baseline="0" dirty="0" err="1">
                <a:solidFill>
                  <a:srgbClr val="000000"/>
                </a:solidFill>
                <a:uFillTx/>
                <a:latin typeface="Montserrat Light" pitchFamily="2"/>
              </a:rPr>
              <a:t>crearea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legături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rapide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sigure</a:t>
            </a:r>
            <a:r>
              <a:rPr lang="en-US" sz="1100" b="0" i="0" u="none" strike="noStrike" kern="1200" cap="none" spc="0" baseline="0" dirty="0">
                <a:solidFill>
                  <a:srgbClr val="000000"/>
                </a:solidFill>
                <a:uFillTx/>
                <a:latin typeface="Montserrat Light" pitchFamily="2"/>
              </a:rPr>
              <a:t> cu </a:t>
            </a:r>
            <a:r>
              <a:rPr lang="en-US" sz="1100" b="0" i="0" u="none" strike="noStrike" kern="1200" cap="none" spc="0" baseline="0" dirty="0" err="1">
                <a:solidFill>
                  <a:srgbClr val="000000"/>
                </a:solidFill>
                <a:uFillTx/>
                <a:latin typeface="Montserrat Light" pitchFamily="2"/>
              </a:rPr>
              <a:t>principalele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centre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economice</a:t>
            </a:r>
            <a:r>
              <a:rPr lang="en-US" sz="1100" b="0" i="0" u="none" strike="noStrike" kern="1200" cap="none" spc="0" baseline="0" dirty="0">
                <a:solidFill>
                  <a:srgbClr val="000000"/>
                </a:solidFill>
                <a:uFillTx/>
                <a:latin typeface="Montserrat Light" pitchFamily="2"/>
              </a:rPr>
              <a:t> din </a:t>
            </a:r>
            <a:r>
              <a:rPr lang="en-US" sz="1100" b="0" i="0" u="none" strike="noStrike" kern="1200" cap="none" spc="0" baseline="0" dirty="0" err="1">
                <a:solidFill>
                  <a:srgbClr val="000000"/>
                </a:solidFill>
                <a:uFillTx/>
                <a:latin typeface="Montserrat Light" pitchFamily="2"/>
              </a:rPr>
              <a:t>regiunea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dezvoltare</a:t>
            </a:r>
            <a:r>
              <a:rPr lang="en-US" sz="1100" b="0" i="0" u="none" strike="noStrike" kern="1200" cap="none" spc="0" baseline="0" dirty="0">
                <a:solidFill>
                  <a:srgbClr val="000000"/>
                </a:solidFill>
                <a:uFillTx/>
                <a:latin typeface="Montserrat Light" pitchFamily="2"/>
              </a:rPr>
              <a:t> vest.</a:t>
            </a:r>
          </a:p>
        </p:txBody>
      </p:sp>
      <p:sp>
        <p:nvSpPr>
          <p:cNvPr id="12" name="TextBox 13">
            <a:extLst>
              <a:ext uri="{FF2B5EF4-FFF2-40B4-BE49-F238E27FC236}">
                <a16:creationId xmlns:a16="http://schemas.microsoft.com/office/drawing/2014/main" id="{01D7251D-43D5-4F1D-9B8A-82309D779452}"/>
              </a:ext>
            </a:extLst>
          </p:cNvPr>
          <p:cNvSpPr txBox="1"/>
          <p:nvPr/>
        </p:nvSpPr>
        <p:spPr>
          <a:xfrm>
            <a:off x="1799994" y="5390139"/>
            <a:ext cx="4491624"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err="1">
                <a:solidFill>
                  <a:srgbClr val="D97904"/>
                </a:solidFill>
                <a:uFillTx/>
                <a:latin typeface="Montserrat SemiBold" pitchFamily="2"/>
              </a:rPr>
              <a:t>Îmbunătățirea</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capacității</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orașelor</a:t>
            </a:r>
            <a:r>
              <a:rPr lang="en-US" sz="1400" b="0" i="0" u="none" strike="noStrike" kern="1200" cap="none" spc="0" baseline="0" dirty="0">
                <a:solidFill>
                  <a:srgbClr val="D97904"/>
                </a:solidFill>
                <a:uFillTx/>
                <a:latin typeface="Montserrat SemiBold" pitchFamily="2"/>
              </a:rPr>
              <a:t> de a fi </a:t>
            </a:r>
            <a:r>
              <a:rPr lang="en-US" sz="1400" b="0" i="0" u="none" strike="noStrike" kern="1200" cap="none" spc="0" baseline="0" dirty="0" err="1">
                <a:solidFill>
                  <a:srgbClr val="D97904"/>
                </a:solidFill>
                <a:uFillTx/>
                <a:latin typeface="Montserrat SemiBold" pitchFamily="2"/>
              </a:rPr>
              <a:t>autosustenabile</a:t>
            </a:r>
            <a:r>
              <a:rPr lang="en-US" sz="1400" b="0" i="0" u="none" strike="noStrike" kern="1200" cap="none" spc="0" baseline="0" dirty="0">
                <a:solidFill>
                  <a:srgbClr val="D97904"/>
                </a:solidFill>
                <a:uFillTx/>
                <a:latin typeface="Montserrat SemiBold" pitchFamily="2"/>
              </a:rPr>
              <a:t> din </a:t>
            </a:r>
            <a:r>
              <a:rPr lang="en-US" sz="1400" b="0" i="0" u="none" strike="noStrike" kern="1200" cap="none" spc="0" baseline="0" dirty="0" err="1">
                <a:solidFill>
                  <a:srgbClr val="D97904"/>
                </a:solidFill>
                <a:uFillTx/>
                <a:latin typeface="Montserrat SemiBold" pitchFamily="2"/>
              </a:rPr>
              <a:t>punct</a:t>
            </a:r>
            <a:r>
              <a:rPr lang="en-US" sz="1400" b="0" i="0" u="none" strike="noStrike" kern="1200" cap="none" spc="0" baseline="0" dirty="0">
                <a:solidFill>
                  <a:srgbClr val="D97904"/>
                </a:solidFill>
                <a:uFillTx/>
                <a:latin typeface="Montserrat SemiBold" pitchFamily="2"/>
              </a:rPr>
              <a:t> de </a:t>
            </a:r>
            <a:r>
              <a:rPr lang="en-US" sz="1400" b="0" i="0" u="none" strike="noStrike" kern="1200" cap="none" spc="0" baseline="0" dirty="0" err="1">
                <a:solidFill>
                  <a:srgbClr val="D97904"/>
                </a:solidFill>
                <a:uFillTx/>
                <a:latin typeface="Montserrat SemiBold" pitchFamily="2"/>
              </a:rPr>
              <a:t>vedere</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financiar</a:t>
            </a:r>
            <a:endParaRPr lang="en-US" sz="1400" b="0" i="0" u="none" strike="noStrike" kern="1200" cap="none" spc="0" baseline="0" dirty="0">
              <a:solidFill>
                <a:srgbClr val="D97904"/>
              </a:solidFill>
              <a:uFillTx/>
              <a:latin typeface="Montserrat SemiBold" pitchFamily="2"/>
            </a:endParaRPr>
          </a:p>
        </p:txBody>
      </p:sp>
      <p:sp>
        <p:nvSpPr>
          <p:cNvPr id="13" name="TextBox 14">
            <a:extLst>
              <a:ext uri="{FF2B5EF4-FFF2-40B4-BE49-F238E27FC236}">
                <a16:creationId xmlns:a16="http://schemas.microsoft.com/office/drawing/2014/main" id="{DBF9AA36-AE50-1DDF-AACE-F2661ACE637D}"/>
              </a:ext>
            </a:extLst>
          </p:cNvPr>
          <p:cNvSpPr txBox="1"/>
          <p:nvPr/>
        </p:nvSpPr>
        <p:spPr>
          <a:xfrm>
            <a:off x="1799989" y="5921242"/>
            <a:ext cx="3977987" cy="9387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îmbunătăți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capacitatea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orașelor</a:t>
            </a:r>
            <a:r>
              <a:rPr lang="en-US" sz="1100" b="0" i="0" u="none" strike="noStrike" kern="1200" cap="none" spc="0" baseline="0" dirty="0">
                <a:solidFill>
                  <a:srgbClr val="000000"/>
                </a:solidFill>
                <a:uFillTx/>
                <a:latin typeface="Montserrat Light" pitchFamily="2"/>
              </a:rPr>
              <a:t> din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de a </a:t>
            </a:r>
            <a:r>
              <a:rPr lang="en-US" sz="1100" b="0" i="0" u="none" strike="noStrike" kern="1200" cap="none" spc="0" baseline="0" dirty="0" err="1">
                <a:solidFill>
                  <a:srgbClr val="000000"/>
                </a:solidFill>
                <a:uFillTx/>
                <a:latin typeface="Montserrat Light" pitchFamily="2"/>
              </a:rPr>
              <a:t>deveni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autosustenabile</a:t>
            </a:r>
            <a:r>
              <a:rPr lang="en-US" sz="1100" b="0" i="0" u="none" strike="noStrike" kern="1200" cap="none" spc="0" baseline="0" dirty="0">
                <a:solidFill>
                  <a:srgbClr val="000000"/>
                </a:solidFill>
                <a:uFillTx/>
                <a:latin typeface="Montserrat Light" pitchFamily="2"/>
              </a:rPr>
              <a:t> din </a:t>
            </a:r>
            <a:r>
              <a:rPr lang="en-US" sz="1100" b="0" i="0" u="none" strike="noStrike" kern="1200" cap="none" spc="0" baseline="0" dirty="0" err="1">
                <a:solidFill>
                  <a:srgbClr val="000000"/>
                </a:solidFill>
                <a:uFillTx/>
                <a:latin typeface="Montserrat Light" pitchFamily="2"/>
              </a:rPr>
              <a:t>punct</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vedere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financiar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necesar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se </a:t>
            </a:r>
            <a:r>
              <a:rPr lang="en-US" sz="1100" b="0" i="0" u="none" strike="noStrike" kern="1200" cap="none" spc="0" baseline="0" dirty="0" err="1">
                <a:solidFill>
                  <a:srgbClr val="000000"/>
                </a:solidFill>
                <a:uFillTx/>
                <a:latin typeface="Montserrat Light" pitchFamily="2"/>
              </a:rPr>
              <a:t>dezvolte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surse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venit</a:t>
            </a:r>
            <a:r>
              <a:rPr lang="en-US" sz="1100" b="0" i="0" u="none" strike="noStrike" kern="1200" cap="none" spc="0" baseline="0" dirty="0">
                <a:solidFill>
                  <a:srgbClr val="000000"/>
                </a:solidFill>
                <a:uFillTx/>
                <a:latin typeface="Montserrat Light" pitchFamily="2"/>
              </a:rPr>
              <a:t> alternative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durabile</a:t>
            </a:r>
            <a:r>
              <a:rPr lang="en-US" sz="1100" b="0" i="0" u="none" strike="noStrike" kern="1200" cap="none" spc="0" baseline="0" dirty="0">
                <a:solidFill>
                  <a:srgbClr val="000000"/>
                </a:solidFill>
                <a:uFillTx/>
                <a:latin typeface="Montserrat Light" pitchFamily="2"/>
              </a:rPr>
              <a:t>, pe </a:t>
            </a:r>
            <a:r>
              <a:rPr lang="en-US" sz="1100" b="0" i="0" u="none" strike="noStrike" kern="1200" cap="none" spc="0" baseline="0" dirty="0" err="1">
                <a:solidFill>
                  <a:srgbClr val="000000"/>
                </a:solidFill>
                <a:uFillTx/>
                <a:latin typeface="Montserrat Light" pitchFamily="2"/>
              </a:rPr>
              <a:t>lângă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dependența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subvențiile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guvernamentale</a:t>
            </a:r>
            <a:r>
              <a:rPr lang="en-US" sz="1100" b="0" i="0" u="none" strike="noStrike" kern="1200" cap="none" spc="0" baseline="0" dirty="0">
                <a:solidFill>
                  <a:srgbClr val="000000"/>
                </a:solidFill>
                <a:uFillTx/>
                <a:latin typeface="Montserrat Light" pitchFamily="2"/>
              </a:rPr>
              <a:t>.</a:t>
            </a:r>
          </a:p>
        </p:txBody>
      </p:sp>
      <p:sp>
        <p:nvSpPr>
          <p:cNvPr id="15" name="Oval 16">
            <a:extLst>
              <a:ext uri="{FF2B5EF4-FFF2-40B4-BE49-F238E27FC236}">
                <a16:creationId xmlns:a16="http://schemas.microsoft.com/office/drawing/2014/main" id="{3A6742B4-29EE-BABE-CF0C-19BDE9B35581}"/>
              </a:ext>
            </a:extLst>
          </p:cNvPr>
          <p:cNvSpPr/>
          <p:nvPr/>
        </p:nvSpPr>
        <p:spPr>
          <a:xfrm>
            <a:off x="927463" y="1763813"/>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16" name="Oval 17">
            <a:extLst>
              <a:ext uri="{FF2B5EF4-FFF2-40B4-BE49-F238E27FC236}">
                <a16:creationId xmlns:a16="http://schemas.microsoft.com/office/drawing/2014/main" id="{A091ACD2-6A6B-3CA5-A2EF-8D7BF1DDB00C}"/>
              </a:ext>
            </a:extLst>
          </p:cNvPr>
          <p:cNvSpPr/>
          <p:nvPr/>
        </p:nvSpPr>
        <p:spPr>
          <a:xfrm>
            <a:off x="935842" y="3096811"/>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17" name="Oval 18">
            <a:extLst>
              <a:ext uri="{FF2B5EF4-FFF2-40B4-BE49-F238E27FC236}">
                <a16:creationId xmlns:a16="http://schemas.microsoft.com/office/drawing/2014/main" id="{527906DF-B194-FB26-5E27-EE385CE62DA6}"/>
              </a:ext>
            </a:extLst>
          </p:cNvPr>
          <p:cNvSpPr/>
          <p:nvPr/>
        </p:nvSpPr>
        <p:spPr>
          <a:xfrm>
            <a:off x="953963" y="4302469"/>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18" name="Oval 19">
            <a:extLst>
              <a:ext uri="{FF2B5EF4-FFF2-40B4-BE49-F238E27FC236}">
                <a16:creationId xmlns:a16="http://schemas.microsoft.com/office/drawing/2014/main" id="{5704A8DF-DD8F-C8D1-AABB-C04159920B35}"/>
              </a:ext>
            </a:extLst>
          </p:cNvPr>
          <p:cNvSpPr/>
          <p:nvPr/>
        </p:nvSpPr>
        <p:spPr>
          <a:xfrm>
            <a:off x="955813" y="5604802"/>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pic>
        <p:nvPicPr>
          <p:cNvPr id="26" name="Picture 25">
            <a:extLst>
              <a:ext uri="{FF2B5EF4-FFF2-40B4-BE49-F238E27FC236}">
                <a16:creationId xmlns:a16="http://schemas.microsoft.com/office/drawing/2014/main" id="{D7B3B6B3-00A8-3B72-6344-729A3855AB6F}"/>
              </a:ext>
            </a:extLst>
          </p:cNvPr>
          <p:cNvPicPr>
            <a:picLocks noChangeAspect="1"/>
          </p:cNvPicPr>
          <p:nvPr/>
        </p:nvPicPr>
        <p:blipFill>
          <a:blip r:embed="rId2"/>
          <a:stretch>
            <a:fillRect/>
          </a:stretch>
        </p:blipFill>
        <p:spPr>
          <a:xfrm>
            <a:off x="1064173" y="1898439"/>
            <a:ext cx="463336" cy="469433"/>
          </a:xfrm>
          <a:prstGeom prst="rect">
            <a:avLst/>
          </a:prstGeom>
        </p:spPr>
      </p:pic>
      <p:pic>
        <p:nvPicPr>
          <p:cNvPr id="27" name="Picture 26">
            <a:extLst>
              <a:ext uri="{FF2B5EF4-FFF2-40B4-BE49-F238E27FC236}">
                <a16:creationId xmlns:a16="http://schemas.microsoft.com/office/drawing/2014/main" id="{F0656432-D3B4-F7AE-C0EB-8B603988F560}"/>
              </a:ext>
            </a:extLst>
          </p:cNvPr>
          <p:cNvPicPr>
            <a:picLocks noChangeAspect="1"/>
          </p:cNvPicPr>
          <p:nvPr/>
        </p:nvPicPr>
        <p:blipFill>
          <a:blip r:embed="rId3"/>
          <a:stretch>
            <a:fillRect/>
          </a:stretch>
        </p:blipFill>
        <p:spPr>
          <a:xfrm>
            <a:off x="1073926" y="3224977"/>
            <a:ext cx="469433" cy="469433"/>
          </a:xfrm>
          <a:prstGeom prst="rect">
            <a:avLst/>
          </a:prstGeom>
        </p:spPr>
      </p:pic>
      <p:pic>
        <p:nvPicPr>
          <p:cNvPr id="28" name="Picture 28" descr="A dollar sign with arrows around it&#10;&#10;Description automatically generated">
            <a:extLst>
              <a:ext uri="{FF2B5EF4-FFF2-40B4-BE49-F238E27FC236}">
                <a16:creationId xmlns:a16="http://schemas.microsoft.com/office/drawing/2014/main" id="{F5918493-FED6-F991-98CE-CCA87684298F}"/>
              </a:ext>
            </a:extLst>
          </p:cNvPr>
          <p:cNvPicPr>
            <a:picLocks noChangeAspect="1"/>
          </p:cNvPicPr>
          <p:nvPr/>
        </p:nvPicPr>
        <p:blipFill>
          <a:blip r:embed="rId4"/>
          <a:stretch>
            <a:fillRect/>
          </a:stretch>
        </p:blipFill>
        <p:spPr>
          <a:xfrm>
            <a:off x="1081812" y="5730801"/>
            <a:ext cx="467999" cy="467999"/>
          </a:xfrm>
          <a:prstGeom prst="rect">
            <a:avLst/>
          </a:prstGeom>
          <a:noFill/>
          <a:ln cap="flat">
            <a:noFill/>
          </a:ln>
        </p:spPr>
      </p:pic>
      <p:pic>
        <p:nvPicPr>
          <p:cNvPr id="29" name="Picture 28">
            <a:extLst>
              <a:ext uri="{FF2B5EF4-FFF2-40B4-BE49-F238E27FC236}">
                <a16:creationId xmlns:a16="http://schemas.microsoft.com/office/drawing/2014/main" id="{DFBBDB37-CE35-D279-A848-BF1AB529ECBA}"/>
              </a:ext>
            </a:extLst>
          </p:cNvPr>
          <p:cNvPicPr>
            <a:picLocks noChangeAspect="1"/>
          </p:cNvPicPr>
          <p:nvPr/>
        </p:nvPicPr>
        <p:blipFill>
          <a:blip r:embed="rId5"/>
          <a:stretch>
            <a:fillRect/>
          </a:stretch>
        </p:blipFill>
        <p:spPr>
          <a:xfrm>
            <a:off x="1080023" y="4427751"/>
            <a:ext cx="463336" cy="469433"/>
          </a:xfrm>
          <a:prstGeom prst="rect">
            <a:avLst/>
          </a:prstGeom>
        </p:spPr>
      </p:pic>
      <p:sp>
        <p:nvSpPr>
          <p:cNvPr id="19" name="Oval 19">
            <a:extLst>
              <a:ext uri="{FF2B5EF4-FFF2-40B4-BE49-F238E27FC236}">
                <a16:creationId xmlns:a16="http://schemas.microsoft.com/office/drawing/2014/main" id="{C16C3CD1-4A2A-83B2-0F68-19D917E536AA}"/>
              </a:ext>
            </a:extLst>
          </p:cNvPr>
          <p:cNvSpPr/>
          <p:nvPr/>
        </p:nvSpPr>
        <p:spPr>
          <a:xfrm>
            <a:off x="955812" y="7188616"/>
            <a:ext cx="719998" cy="719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790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pic>
        <p:nvPicPr>
          <p:cNvPr id="20" name="Picture 19">
            <a:extLst>
              <a:ext uri="{FF2B5EF4-FFF2-40B4-BE49-F238E27FC236}">
                <a16:creationId xmlns:a16="http://schemas.microsoft.com/office/drawing/2014/main" id="{B89231AD-407D-EDC5-C0D0-17515DE95614}"/>
              </a:ext>
            </a:extLst>
          </p:cNvPr>
          <p:cNvPicPr>
            <a:picLocks noChangeAspect="1"/>
          </p:cNvPicPr>
          <p:nvPr/>
        </p:nvPicPr>
        <p:blipFill>
          <a:blip r:embed="rId6"/>
          <a:stretch>
            <a:fillRect/>
          </a:stretch>
        </p:blipFill>
        <p:spPr>
          <a:xfrm>
            <a:off x="1080378" y="7367339"/>
            <a:ext cx="469433" cy="463336"/>
          </a:xfrm>
          <a:prstGeom prst="rect">
            <a:avLst/>
          </a:prstGeom>
        </p:spPr>
      </p:pic>
      <p:sp>
        <p:nvSpPr>
          <p:cNvPr id="22" name="TextBox 13">
            <a:extLst>
              <a:ext uri="{FF2B5EF4-FFF2-40B4-BE49-F238E27FC236}">
                <a16:creationId xmlns:a16="http://schemas.microsoft.com/office/drawing/2014/main" id="{F14FFDDE-A2D9-48B1-4833-03281B66C08B}"/>
              </a:ext>
            </a:extLst>
          </p:cNvPr>
          <p:cNvSpPr txBox="1"/>
          <p:nvPr/>
        </p:nvSpPr>
        <p:spPr>
          <a:xfrm>
            <a:off x="1799988" y="6929665"/>
            <a:ext cx="4491623"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err="1">
                <a:solidFill>
                  <a:srgbClr val="D97904"/>
                </a:solidFill>
                <a:uFillTx/>
                <a:latin typeface="Montserrat SemiBold" pitchFamily="2"/>
              </a:rPr>
              <a:t>Integrarea</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sărăciei</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energetice</a:t>
            </a:r>
            <a:r>
              <a:rPr lang="en-US" sz="1400" b="0" i="0" u="none" strike="noStrike" kern="1200" cap="none" spc="0" baseline="0" dirty="0">
                <a:solidFill>
                  <a:srgbClr val="D97904"/>
                </a:solidFill>
                <a:uFillTx/>
                <a:latin typeface="Montserrat SemiBold" pitchFamily="2"/>
              </a:rPr>
              <a:t> ca </a:t>
            </a:r>
            <a:r>
              <a:rPr lang="en-US" sz="1400" b="0" i="0" u="none" strike="noStrike" kern="1200" cap="none" spc="0" baseline="0" dirty="0" err="1">
                <a:solidFill>
                  <a:srgbClr val="D97904"/>
                </a:solidFill>
                <a:uFillTx/>
                <a:latin typeface="Montserrat SemiBold" pitchFamily="2"/>
              </a:rPr>
              <a:t>subiect</a:t>
            </a:r>
            <a:r>
              <a:rPr lang="en-US" sz="1400" b="0" i="0" u="none" strike="noStrike" kern="1200" cap="none" spc="0" baseline="0" dirty="0">
                <a:solidFill>
                  <a:srgbClr val="D97904"/>
                </a:solidFill>
                <a:uFillTx/>
                <a:latin typeface="Montserrat SemiBold" pitchFamily="2"/>
              </a:rPr>
              <a:t> transversal </a:t>
            </a:r>
            <a:r>
              <a:rPr lang="en-US" sz="1400" b="0" i="0" u="none" strike="noStrike" kern="1200" cap="none" spc="0" baseline="0" dirty="0" err="1">
                <a:solidFill>
                  <a:srgbClr val="D97904"/>
                </a:solidFill>
                <a:uFillTx/>
                <a:latin typeface="Montserrat SemiBold" pitchFamily="2"/>
              </a:rPr>
              <a:t>în</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cadrul</a:t>
            </a:r>
            <a:r>
              <a:rPr lang="en-US" sz="1400" b="0" i="0" u="none" strike="noStrike" kern="1200" cap="none" spc="0" baseline="0" dirty="0">
                <a:solidFill>
                  <a:srgbClr val="D97904"/>
                </a:solidFill>
                <a:uFillTx/>
                <a:latin typeface="Montserrat SemiBold" pitchFamily="2"/>
              </a:rPr>
              <a:t> </a:t>
            </a:r>
            <a:r>
              <a:rPr lang="en-US" sz="1400" b="0" i="0" u="none" strike="noStrike" kern="1200" cap="none" spc="0" baseline="0" dirty="0" err="1">
                <a:solidFill>
                  <a:srgbClr val="D97904"/>
                </a:solidFill>
                <a:uFillTx/>
                <a:latin typeface="Montserrat SemiBold" pitchFamily="2"/>
              </a:rPr>
              <a:t>legislației</a:t>
            </a:r>
            <a:endParaRPr lang="en-US" sz="1400" b="0" i="0" u="none" strike="noStrike" kern="1200" cap="none" spc="0" baseline="0" dirty="0">
              <a:solidFill>
                <a:srgbClr val="D97904"/>
              </a:solidFill>
              <a:uFillTx/>
              <a:latin typeface="Montserrat SemiBold" pitchFamily="2"/>
            </a:endParaRPr>
          </a:p>
        </p:txBody>
      </p:sp>
      <p:sp>
        <p:nvSpPr>
          <p:cNvPr id="23" name="TextBox 14">
            <a:extLst>
              <a:ext uri="{FF2B5EF4-FFF2-40B4-BE49-F238E27FC236}">
                <a16:creationId xmlns:a16="http://schemas.microsoft.com/office/drawing/2014/main" id="{A77DDB9D-262F-6192-A4DD-53F353BC3AF5}"/>
              </a:ext>
            </a:extLst>
          </p:cNvPr>
          <p:cNvSpPr txBox="1"/>
          <p:nvPr/>
        </p:nvSpPr>
        <p:spPr>
          <a:xfrm>
            <a:off x="1799989" y="7459502"/>
            <a:ext cx="4102199" cy="60016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oferi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coerenta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conceptuala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cadrului</a:t>
            </a:r>
            <a:r>
              <a:rPr lang="en-US" sz="1100" b="0" i="0" u="none" strike="noStrike" kern="1200" cap="none" spc="0" baseline="0" dirty="0">
                <a:solidFill>
                  <a:srgbClr val="000000"/>
                </a:solidFill>
                <a:uFillTx/>
                <a:latin typeface="Montserrat Light" pitchFamily="2"/>
              </a:rPr>
              <a:t> actual, </a:t>
            </a:r>
            <a:r>
              <a:rPr lang="en-US" sz="1100" b="0" i="0" u="none" strike="noStrike" kern="1200" cap="none" spc="0" baseline="0" dirty="0" err="1">
                <a:solidFill>
                  <a:srgbClr val="000000"/>
                </a:solidFill>
                <a:uFillTx/>
                <a:latin typeface="Montserrat Light" pitchFamily="2"/>
              </a:rPr>
              <a:t>saracia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abordata</a:t>
            </a:r>
            <a:r>
              <a:rPr lang="en-US" sz="1100" b="0" i="0" u="none" strike="noStrike" kern="1200" cap="none" spc="0" baseline="0" dirty="0">
                <a:solidFill>
                  <a:srgbClr val="000000"/>
                </a:solidFill>
                <a:uFillTx/>
                <a:latin typeface="Montserrat Light" pitchFamily="2"/>
              </a:rPr>
              <a:t> ca </a:t>
            </a:r>
            <a:r>
              <a:rPr lang="en-US" sz="1100" b="0" i="0" u="none" strike="noStrike" kern="1200" cap="none" spc="0" baseline="0" dirty="0" err="1">
                <a:solidFill>
                  <a:srgbClr val="000000"/>
                </a:solidFill>
                <a:uFillTx/>
                <a:latin typeface="Montserrat Light" pitchFamily="2"/>
              </a:rPr>
              <a:t>subiect</a:t>
            </a:r>
            <a:r>
              <a:rPr lang="en-US" sz="1100" b="0" i="0" u="none" strike="noStrike" kern="1200" cap="none" spc="0" baseline="0" dirty="0">
                <a:solidFill>
                  <a:srgbClr val="000000"/>
                </a:solidFill>
                <a:uFillTx/>
                <a:latin typeface="Montserrat Light" pitchFamily="2"/>
              </a:rPr>
              <a:t> transversal</a:t>
            </a:r>
          </a:p>
        </p:txBody>
      </p:sp>
    </p:spTree>
    <p:extLst>
      <p:ext uri="{BB962C8B-B14F-4D97-AF65-F5344CB8AC3E}">
        <p14:creationId xmlns:p14="http://schemas.microsoft.com/office/powerpoint/2010/main" val="189767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2738AA3-4B7A-E853-D7D2-F44F65A48A3D}"/>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3" name="TextBox 4">
            <a:extLst>
              <a:ext uri="{FF2B5EF4-FFF2-40B4-BE49-F238E27FC236}">
                <a16:creationId xmlns:a16="http://schemas.microsoft.com/office/drawing/2014/main" id="{D29C8DEE-D83A-520F-5D48-7E512FDA67E2}"/>
              </a:ext>
            </a:extLst>
          </p:cNvPr>
          <p:cNvSpPr txBox="1"/>
          <p:nvPr/>
        </p:nvSpPr>
        <p:spPr>
          <a:xfrm>
            <a:off x="1800005" y="2167877"/>
            <a:ext cx="3977987" cy="43088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1" i="0" u="none" strike="noStrike" kern="1200" cap="none" spc="0" baseline="0" dirty="0">
                <a:solidFill>
                  <a:srgbClr val="2F6884"/>
                </a:solidFill>
                <a:uFillTx/>
                <a:latin typeface="Montserrat SemiBold" pitchFamily="2"/>
              </a:rPr>
              <a:t>INTRODUCERE</a:t>
            </a:r>
          </a:p>
        </p:txBody>
      </p:sp>
      <p:sp>
        <p:nvSpPr>
          <p:cNvPr id="4" name="TextBox 11">
            <a:extLst>
              <a:ext uri="{FF2B5EF4-FFF2-40B4-BE49-F238E27FC236}">
                <a16:creationId xmlns:a16="http://schemas.microsoft.com/office/drawing/2014/main" id="{9CC6CBAA-D032-2B52-0FBC-B75E4A9B717C}"/>
              </a:ext>
            </a:extLst>
          </p:cNvPr>
          <p:cNvSpPr txBox="1"/>
          <p:nvPr/>
        </p:nvSpPr>
        <p:spPr>
          <a:xfrm>
            <a:off x="1799996" y="2672496"/>
            <a:ext cx="3977987" cy="7309693"/>
          </a:xfrm>
          <a:prstGeom prst="rect">
            <a:avLst/>
          </a:prstGeom>
          <a:noFill/>
          <a:ln cap="flat">
            <a:noFill/>
          </a:ln>
        </p:spPr>
        <p:txBody>
          <a:bodyPr vert="horz" wrap="square" lIns="91440" tIns="45720" rIns="91440" bIns="45720" anchor="t" anchorCtr="0" compatLnSpc="1">
            <a:spAutoFit/>
          </a:bodyPr>
          <a:lstStyle/>
          <a:p>
            <a:pPr>
              <a:spcAft>
                <a:spcPts val="1200"/>
              </a:spcAft>
              <a:defRPr sz="1800" b="0" i="0" u="none" strike="noStrike" kern="0" cap="none" spc="0" baseline="0">
                <a:solidFill>
                  <a:srgbClr val="000000"/>
                </a:solidFill>
                <a:uFillTx/>
              </a:defRPr>
            </a:pPr>
            <a:r>
              <a:rPr lang="en-US" sz="1100" dirty="0" err="1">
                <a:solidFill>
                  <a:srgbClr val="000000"/>
                </a:solidFill>
                <a:latin typeface="Montserrat Light"/>
              </a:rPr>
              <a:t>Contextul</a:t>
            </a:r>
            <a:r>
              <a:rPr lang="en-US" sz="1100" dirty="0">
                <a:solidFill>
                  <a:srgbClr val="000000"/>
                </a:solidFill>
                <a:latin typeface="Montserrat Light"/>
              </a:rPr>
              <a:t> politic al </a:t>
            </a:r>
            <a:r>
              <a:rPr lang="en-US" sz="1100" dirty="0" err="1">
                <a:solidFill>
                  <a:srgbClr val="000000"/>
                </a:solidFill>
                <a:latin typeface="Montserrat Light"/>
              </a:rPr>
              <a:t>recomandărilor</a:t>
            </a:r>
            <a:r>
              <a:rPr lang="en-US" sz="1100" dirty="0">
                <a:solidFill>
                  <a:srgbClr val="000000"/>
                </a:solidFill>
                <a:latin typeface="Montserrat Light"/>
              </a:rPr>
              <a:t> de </a:t>
            </a:r>
            <a:r>
              <a:rPr lang="en-US" sz="1100" dirty="0" err="1">
                <a:solidFill>
                  <a:srgbClr val="000000"/>
                </a:solidFill>
                <a:latin typeface="Montserrat Light"/>
              </a:rPr>
              <a:t>politici</a:t>
            </a:r>
            <a:r>
              <a:rPr lang="en-US" sz="1100" dirty="0">
                <a:solidFill>
                  <a:srgbClr val="000000"/>
                </a:solidFill>
                <a:latin typeface="Montserrat Light"/>
              </a:rPr>
              <a:t> </a:t>
            </a:r>
            <a:r>
              <a:rPr lang="en-US" sz="1100" dirty="0" err="1">
                <a:solidFill>
                  <a:srgbClr val="000000"/>
                </a:solidFill>
                <a:latin typeface="Montserrat Light"/>
              </a:rPr>
              <a:t>pentru</a:t>
            </a:r>
            <a:r>
              <a:rPr lang="en-US" sz="1100" dirty="0">
                <a:solidFill>
                  <a:srgbClr val="000000"/>
                </a:solidFill>
                <a:latin typeface="Montserrat Light"/>
              </a:rPr>
              <a:t> </a:t>
            </a:r>
            <a:r>
              <a:rPr lang="en-US" sz="1100" dirty="0" err="1">
                <a:solidFill>
                  <a:srgbClr val="000000"/>
                </a:solidFill>
                <a:latin typeface="Montserrat Light"/>
              </a:rPr>
              <a:t>microregiunea</a:t>
            </a:r>
            <a:r>
              <a:rPr lang="en-US" sz="1100" dirty="0">
                <a:solidFill>
                  <a:srgbClr val="000000"/>
                </a:solidFill>
                <a:latin typeface="Montserrat Light"/>
              </a:rPr>
              <a:t> </a:t>
            </a:r>
            <a:r>
              <a:rPr lang="en-US" sz="1100" dirty="0" err="1">
                <a:solidFill>
                  <a:srgbClr val="000000"/>
                </a:solidFill>
                <a:latin typeface="Montserrat Light"/>
              </a:rPr>
              <a:t>carboniferă</a:t>
            </a:r>
            <a:r>
              <a:rPr lang="en-US" sz="1100" dirty="0">
                <a:solidFill>
                  <a:srgbClr val="000000"/>
                </a:solidFill>
                <a:latin typeface="Montserrat Light"/>
              </a:rPr>
              <a:t> a </a:t>
            </a:r>
            <a:r>
              <a:rPr lang="en-US" sz="1100" dirty="0" err="1">
                <a:solidFill>
                  <a:srgbClr val="000000"/>
                </a:solidFill>
                <a:latin typeface="Montserrat Light"/>
              </a:rPr>
              <a:t>Vaii</a:t>
            </a:r>
            <a:r>
              <a:rPr lang="en-US" sz="1100" dirty="0">
                <a:solidFill>
                  <a:srgbClr val="000000"/>
                </a:solidFill>
                <a:latin typeface="Montserrat Light"/>
              </a:rPr>
              <a:t> </a:t>
            </a:r>
            <a:r>
              <a:rPr lang="en-US" sz="1100" dirty="0" err="1">
                <a:solidFill>
                  <a:srgbClr val="000000"/>
                </a:solidFill>
                <a:latin typeface="Montserrat Light"/>
              </a:rPr>
              <a:t>Jiului</a:t>
            </a:r>
            <a:r>
              <a:rPr lang="en-US" sz="1100" dirty="0">
                <a:solidFill>
                  <a:srgbClr val="000000"/>
                </a:solidFill>
                <a:latin typeface="Montserrat Light"/>
              </a:rPr>
              <a:t> </a:t>
            </a:r>
            <a:r>
              <a:rPr lang="en-US" sz="1100" dirty="0" err="1">
                <a:solidFill>
                  <a:srgbClr val="000000"/>
                </a:solidFill>
                <a:latin typeface="Montserrat Light"/>
              </a:rPr>
              <a:t>reflectă</a:t>
            </a:r>
            <a:r>
              <a:rPr lang="en-US" sz="1100" dirty="0">
                <a:solidFill>
                  <a:srgbClr val="000000"/>
                </a:solidFill>
                <a:latin typeface="Montserrat Light"/>
              </a:rPr>
              <a:t> </a:t>
            </a:r>
            <a:r>
              <a:rPr lang="en-US" sz="1100" dirty="0" err="1">
                <a:solidFill>
                  <a:srgbClr val="000000"/>
                </a:solidFill>
                <a:latin typeface="Montserrat Light"/>
              </a:rPr>
              <a:t>necesitatea</a:t>
            </a:r>
            <a:r>
              <a:rPr lang="en-US" sz="1100" dirty="0">
                <a:solidFill>
                  <a:srgbClr val="000000"/>
                </a:solidFill>
                <a:latin typeface="Montserrat Light"/>
              </a:rPr>
              <a:t> </a:t>
            </a:r>
            <a:r>
              <a:rPr lang="en-US" sz="1100" dirty="0" err="1">
                <a:solidFill>
                  <a:srgbClr val="000000"/>
                </a:solidFill>
                <a:latin typeface="Montserrat Light"/>
              </a:rPr>
              <a:t>unui</a:t>
            </a:r>
            <a:r>
              <a:rPr lang="en-US" sz="1100" dirty="0">
                <a:solidFill>
                  <a:srgbClr val="000000"/>
                </a:solidFill>
                <a:latin typeface="Montserrat Light"/>
              </a:rPr>
              <a:t> </a:t>
            </a:r>
            <a:r>
              <a:rPr lang="en-US" sz="1100" dirty="0" err="1">
                <a:solidFill>
                  <a:srgbClr val="000000"/>
                </a:solidFill>
                <a:latin typeface="Montserrat Light"/>
              </a:rPr>
              <a:t>răspuns</a:t>
            </a:r>
            <a:r>
              <a:rPr lang="en-US" sz="1100" dirty="0">
                <a:solidFill>
                  <a:srgbClr val="000000"/>
                </a:solidFill>
                <a:latin typeface="Montserrat Light"/>
              </a:rPr>
              <a:t> </a:t>
            </a:r>
            <a:r>
              <a:rPr lang="en-US" sz="1100" dirty="0" err="1">
                <a:solidFill>
                  <a:srgbClr val="000000"/>
                </a:solidFill>
                <a:latin typeface="Montserrat Light"/>
              </a:rPr>
              <a:t>coordonat</a:t>
            </a:r>
            <a:r>
              <a:rPr lang="en-US" sz="1100" dirty="0">
                <a:solidFill>
                  <a:srgbClr val="000000"/>
                </a:solidFill>
                <a:latin typeface="Montserrat Light"/>
              </a:rPr>
              <a:t> </a:t>
            </a:r>
            <a:r>
              <a:rPr lang="en-US" sz="1100" dirty="0" err="1">
                <a:solidFill>
                  <a:srgbClr val="000000"/>
                </a:solidFill>
                <a:latin typeface="Montserrat Light"/>
              </a:rPr>
              <a:t>și</a:t>
            </a:r>
            <a:r>
              <a:rPr lang="en-US" sz="1100" dirty="0">
                <a:solidFill>
                  <a:srgbClr val="000000"/>
                </a:solidFill>
                <a:latin typeface="Montserrat Light"/>
              </a:rPr>
              <a:t> </a:t>
            </a:r>
            <a:r>
              <a:rPr lang="en-US" sz="1100" dirty="0" err="1">
                <a:solidFill>
                  <a:srgbClr val="000000"/>
                </a:solidFill>
                <a:latin typeface="Montserrat Light"/>
              </a:rPr>
              <a:t>sustenabil</a:t>
            </a:r>
            <a:r>
              <a:rPr lang="en-US" sz="1100" dirty="0">
                <a:solidFill>
                  <a:srgbClr val="000000"/>
                </a:solidFill>
                <a:latin typeface="Montserrat Light"/>
              </a:rPr>
              <a:t> la </a:t>
            </a:r>
            <a:r>
              <a:rPr lang="en-US" sz="1100" dirty="0" err="1">
                <a:solidFill>
                  <a:srgbClr val="000000"/>
                </a:solidFill>
                <a:latin typeface="Montserrat Light"/>
              </a:rPr>
              <a:t>provocările</a:t>
            </a:r>
            <a:r>
              <a:rPr lang="en-US" sz="1100" dirty="0">
                <a:solidFill>
                  <a:srgbClr val="000000"/>
                </a:solidFill>
                <a:latin typeface="Montserrat Light"/>
              </a:rPr>
              <a:t> </a:t>
            </a:r>
            <a:r>
              <a:rPr lang="en-US" sz="1100" dirty="0" err="1">
                <a:solidFill>
                  <a:srgbClr val="000000"/>
                </a:solidFill>
                <a:latin typeface="Montserrat Light"/>
              </a:rPr>
              <a:t>economice</a:t>
            </a:r>
            <a:r>
              <a:rPr lang="en-US" sz="1100" dirty="0">
                <a:solidFill>
                  <a:srgbClr val="000000"/>
                </a:solidFill>
                <a:latin typeface="Montserrat Light"/>
              </a:rPr>
              <a:t>, </a:t>
            </a:r>
            <a:r>
              <a:rPr lang="en-US" sz="1100" dirty="0" err="1">
                <a:solidFill>
                  <a:srgbClr val="000000"/>
                </a:solidFill>
                <a:latin typeface="Montserrat Light"/>
              </a:rPr>
              <a:t>sociale</a:t>
            </a:r>
            <a:r>
              <a:rPr lang="en-US" sz="1100" dirty="0">
                <a:solidFill>
                  <a:srgbClr val="000000"/>
                </a:solidFill>
                <a:latin typeface="Montserrat Light"/>
              </a:rPr>
              <a:t> </a:t>
            </a:r>
            <a:r>
              <a:rPr lang="en-US" sz="1100" dirty="0" err="1">
                <a:solidFill>
                  <a:srgbClr val="000000"/>
                </a:solidFill>
                <a:latin typeface="Montserrat Light"/>
              </a:rPr>
              <a:t>și</a:t>
            </a:r>
            <a:r>
              <a:rPr lang="en-US" sz="1100" dirty="0">
                <a:solidFill>
                  <a:srgbClr val="000000"/>
                </a:solidFill>
                <a:latin typeface="Montserrat Light"/>
              </a:rPr>
              <a:t> de </a:t>
            </a:r>
            <a:r>
              <a:rPr lang="en-US" sz="1100" dirty="0" err="1">
                <a:solidFill>
                  <a:srgbClr val="000000"/>
                </a:solidFill>
                <a:latin typeface="Montserrat Light"/>
              </a:rPr>
              <a:t>mediu</a:t>
            </a:r>
            <a:r>
              <a:rPr lang="en-US" sz="1100" dirty="0">
                <a:solidFill>
                  <a:srgbClr val="000000"/>
                </a:solidFill>
                <a:latin typeface="Montserrat Light"/>
              </a:rPr>
              <a:t> cu care se </a:t>
            </a:r>
            <a:r>
              <a:rPr lang="en-US" sz="1100" dirty="0" err="1">
                <a:solidFill>
                  <a:srgbClr val="000000"/>
                </a:solidFill>
                <a:latin typeface="Montserrat Light"/>
              </a:rPr>
              <a:t>confruntă</a:t>
            </a:r>
            <a:r>
              <a:rPr lang="en-US" sz="1100" dirty="0">
                <a:solidFill>
                  <a:srgbClr val="000000"/>
                </a:solidFill>
                <a:latin typeface="Montserrat Light"/>
              </a:rPr>
              <a:t> </a:t>
            </a:r>
            <a:r>
              <a:rPr lang="en-US" sz="1100" dirty="0" err="1">
                <a:solidFill>
                  <a:srgbClr val="000000"/>
                </a:solidFill>
                <a:latin typeface="Montserrat Light"/>
              </a:rPr>
              <a:t>regiunea</a:t>
            </a:r>
            <a:r>
              <a:rPr lang="en-US" sz="1100" dirty="0">
                <a:solidFill>
                  <a:srgbClr val="000000"/>
                </a:solidFill>
                <a:latin typeface="Montserrat Light"/>
              </a:rPr>
              <a:t>. </a:t>
            </a:r>
            <a:r>
              <a:rPr lang="en-US" sz="1100" dirty="0" err="1">
                <a:solidFill>
                  <a:srgbClr val="000000"/>
                </a:solidFill>
                <a:latin typeface="Montserrat Light"/>
              </a:rPr>
              <a:t>Schimbările</a:t>
            </a:r>
            <a:r>
              <a:rPr lang="en-US" sz="1100" dirty="0">
                <a:solidFill>
                  <a:srgbClr val="000000"/>
                </a:solidFill>
                <a:latin typeface="Montserrat Light"/>
              </a:rPr>
              <a:t> </a:t>
            </a:r>
            <a:r>
              <a:rPr lang="en-US" sz="1100" dirty="0" err="1">
                <a:solidFill>
                  <a:srgbClr val="000000"/>
                </a:solidFill>
                <a:latin typeface="Montserrat Light"/>
              </a:rPr>
              <a:t>climatice</a:t>
            </a:r>
            <a:r>
              <a:rPr lang="en-US" sz="1100" dirty="0">
                <a:solidFill>
                  <a:srgbClr val="000000"/>
                </a:solidFill>
                <a:latin typeface="Montserrat Light"/>
              </a:rPr>
              <a:t> </a:t>
            </a:r>
            <a:r>
              <a:rPr lang="en-US" sz="1100" dirty="0" err="1">
                <a:solidFill>
                  <a:srgbClr val="000000"/>
                </a:solidFill>
                <a:latin typeface="Montserrat Light"/>
              </a:rPr>
              <a:t>și</a:t>
            </a:r>
            <a:r>
              <a:rPr lang="en-US" sz="1100" dirty="0">
                <a:solidFill>
                  <a:srgbClr val="000000"/>
                </a:solidFill>
                <a:latin typeface="Montserrat Light"/>
              </a:rPr>
              <a:t> </a:t>
            </a:r>
            <a:r>
              <a:rPr lang="en-US" sz="1100" dirty="0" err="1">
                <a:solidFill>
                  <a:srgbClr val="000000"/>
                </a:solidFill>
                <a:latin typeface="Montserrat Light"/>
              </a:rPr>
              <a:t>tranziția</a:t>
            </a:r>
            <a:r>
              <a:rPr lang="en-US" sz="1100" dirty="0">
                <a:solidFill>
                  <a:srgbClr val="000000"/>
                </a:solidFill>
                <a:latin typeface="Montserrat Light"/>
              </a:rPr>
              <a:t> </a:t>
            </a:r>
            <a:r>
              <a:rPr lang="en-US" sz="1100" dirty="0" err="1">
                <a:solidFill>
                  <a:srgbClr val="000000"/>
                </a:solidFill>
                <a:latin typeface="Montserrat Light"/>
              </a:rPr>
              <a:t>energetică</a:t>
            </a:r>
            <a:r>
              <a:rPr lang="en-US" sz="1100" dirty="0">
                <a:solidFill>
                  <a:srgbClr val="000000"/>
                </a:solidFill>
                <a:latin typeface="Montserrat Light"/>
              </a:rPr>
              <a:t> </a:t>
            </a:r>
            <a:r>
              <a:rPr lang="en-US" sz="1100" dirty="0" err="1">
                <a:solidFill>
                  <a:srgbClr val="000000"/>
                </a:solidFill>
                <a:latin typeface="Montserrat Light"/>
              </a:rPr>
              <a:t>reprezintă</a:t>
            </a:r>
            <a:r>
              <a:rPr lang="en-US" sz="1100" dirty="0">
                <a:solidFill>
                  <a:srgbClr val="000000"/>
                </a:solidFill>
                <a:latin typeface="Montserrat Light"/>
              </a:rPr>
              <a:t> o </a:t>
            </a:r>
            <a:r>
              <a:rPr lang="en-US" sz="1100" dirty="0" err="1">
                <a:solidFill>
                  <a:srgbClr val="000000"/>
                </a:solidFill>
                <a:latin typeface="Montserrat Light"/>
              </a:rPr>
              <a:t>prioritate</a:t>
            </a:r>
            <a:r>
              <a:rPr lang="en-US" sz="1100" dirty="0">
                <a:solidFill>
                  <a:srgbClr val="000000"/>
                </a:solidFill>
                <a:latin typeface="Montserrat Light"/>
              </a:rPr>
              <a:t> </a:t>
            </a:r>
            <a:r>
              <a:rPr lang="en-US" sz="1100" dirty="0" err="1">
                <a:solidFill>
                  <a:srgbClr val="000000"/>
                </a:solidFill>
                <a:latin typeface="Montserrat Light"/>
              </a:rPr>
              <a:t>în</a:t>
            </a:r>
            <a:r>
              <a:rPr lang="en-US" sz="1100" dirty="0">
                <a:solidFill>
                  <a:srgbClr val="000000"/>
                </a:solidFill>
                <a:latin typeface="Montserrat Light"/>
              </a:rPr>
              <a:t> agenda </a:t>
            </a:r>
            <a:r>
              <a:rPr lang="en-US" sz="1100" dirty="0" err="1">
                <a:solidFill>
                  <a:srgbClr val="000000"/>
                </a:solidFill>
                <a:latin typeface="Montserrat Light"/>
              </a:rPr>
              <a:t>europeană</a:t>
            </a:r>
            <a:r>
              <a:rPr lang="en-US" sz="1100" dirty="0">
                <a:solidFill>
                  <a:srgbClr val="000000"/>
                </a:solidFill>
                <a:latin typeface="Montserrat Light"/>
              </a:rPr>
              <a:t>, </a:t>
            </a:r>
            <a:r>
              <a:rPr lang="en-US" sz="1100" dirty="0" err="1">
                <a:solidFill>
                  <a:srgbClr val="000000"/>
                </a:solidFill>
                <a:latin typeface="Montserrat Light"/>
              </a:rPr>
              <a:t>iar</a:t>
            </a:r>
            <a:r>
              <a:rPr lang="en-US" sz="1100" dirty="0">
                <a:solidFill>
                  <a:srgbClr val="000000"/>
                </a:solidFill>
                <a:latin typeface="Montserrat Light"/>
              </a:rPr>
              <a:t> </a:t>
            </a:r>
            <a:r>
              <a:rPr lang="en-US" sz="1100" dirty="0" err="1">
                <a:solidFill>
                  <a:srgbClr val="000000"/>
                </a:solidFill>
                <a:latin typeface="Montserrat Light"/>
              </a:rPr>
              <a:t>implementarea</a:t>
            </a:r>
            <a:r>
              <a:rPr lang="en-US" sz="1100" dirty="0">
                <a:solidFill>
                  <a:srgbClr val="000000"/>
                </a:solidFill>
                <a:latin typeface="Montserrat Light"/>
              </a:rPr>
              <a:t> </a:t>
            </a:r>
            <a:r>
              <a:rPr lang="en-US" sz="1100" dirty="0" err="1">
                <a:solidFill>
                  <a:srgbClr val="000000"/>
                </a:solidFill>
                <a:latin typeface="Montserrat Light"/>
              </a:rPr>
              <a:t>unor</a:t>
            </a:r>
            <a:r>
              <a:rPr lang="en-US" sz="1100" dirty="0">
                <a:solidFill>
                  <a:srgbClr val="000000"/>
                </a:solidFill>
                <a:latin typeface="Montserrat Light"/>
              </a:rPr>
              <a:t> </a:t>
            </a:r>
            <a:r>
              <a:rPr lang="en-US" sz="1100" dirty="0" err="1">
                <a:solidFill>
                  <a:srgbClr val="000000"/>
                </a:solidFill>
                <a:latin typeface="Montserrat Light"/>
              </a:rPr>
              <a:t>narațiuni</a:t>
            </a:r>
            <a:r>
              <a:rPr lang="en-US" sz="1100" dirty="0">
                <a:solidFill>
                  <a:srgbClr val="000000"/>
                </a:solidFill>
                <a:latin typeface="Montserrat Light"/>
              </a:rPr>
              <a:t> de </a:t>
            </a:r>
            <a:r>
              <a:rPr lang="en-US" sz="1100" dirty="0" err="1">
                <a:solidFill>
                  <a:srgbClr val="000000"/>
                </a:solidFill>
                <a:latin typeface="Montserrat Light"/>
              </a:rPr>
              <a:t>conștientizare</a:t>
            </a:r>
            <a:r>
              <a:rPr lang="en-US" sz="1100" dirty="0">
                <a:solidFill>
                  <a:srgbClr val="000000"/>
                </a:solidFill>
                <a:latin typeface="Montserrat Light"/>
              </a:rPr>
              <a:t> a </a:t>
            </a:r>
            <a:r>
              <a:rPr lang="en-US" sz="1100" dirty="0" err="1">
                <a:solidFill>
                  <a:srgbClr val="000000"/>
                </a:solidFill>
                <a:latin typeface="Montserrat Light"/>
              </a:rPr>
              <a:t>acestora</a:t>
            </a:r>
            <a:r>
              <a:rPr lang="en-US" sz="1100" dirty="0">
                <a:solidFill>
                  <a:srgbClr val="000000"/>
                </a:solidFill>
                <a:latin typeface="Montserrat Light"/>
              </a:rPr>
              <a:t> </a:t>
            </a:r>
            <a:r>
              <a:rPr lang="en-US" sz="1100" dirty="0" err="1">
                <a:solidFill>
                  <a:srgbClr val="000000"/>
                </a:solidFill>
                <a:latin typeface="Montserrat Light"/>
              </a:rPr>
              <a:t>va</a:t>
            </a:r>
            <a:r>
              <a:rPr lang="en-US" sz="1100" dirty="0">
                <a:solidFill>
                  <a:srgbClr val="000000"/>
                </a:solidFill>
                <a:latin typeface="Montserrat Light"/>
              </a:rPr>
              <a:t> </a:t>
            </a:r>
            <a:r>
              <a:rPr lang="en-US" sz="1100" dirty="0" err="1">
                <a:solidFill>
                  <a:srgbClr val="000000"/>
                </a:solidFill>
                <a:latin typeface="Montserrat Light"/>
              </a:rPr>
              <a:t>sprijini</a:t>
            </a:r>
            <a:r>
              <a:rPr lang="en-US" sz="1100" dirty="0">
                <a:solidFill>
                  <a:srgbClr val="000000"/>
                </a:solidFill>
                <a:latin typeface="Montserrat Light"/>
              </a:rPr>
              <a:t> </a:t>
            </a:r>
            <a:r>
              <a:rPr lang="en-US" sz="1100" dirty="0" err="1">
                <a:solidFill>
                  <a:srgbClr val="000000"/>
                </a:solidFill>
                <a:latin typeface="Montserrat Light"/>
              </a:rPr>
              <a:t>dezvoltarea</a:t>
            </a:r>
            <a:r>
              <a:rPr lang="en-US" sz="1100" dirty="0">
                <a:solidFill>
                  <a:srgbClr val="000000"/>
                </a:solidFill>
                <a:latin typeface="Montserrat Light"/>
              </a:rPr>
              <a:t> </a:t>
            </a:r>
            <a:r>
              <a:rPr lang="en-US" sz="1100" dirty="0" err="1">
                <a:solidFill>
                  <a:srgbClr val="000000"/>
                </a:solidFill>
                <a:latin typeface="Montserrat Light"/>
              </a:rPr>
              <a:t>unei</a:t>
            </a:r>
            <a:r>
              <a:rPr lang="en-US" sz="1100" dirty="0">
                <a:solidFill>
                  <a:srgbClr val="000000"/>
                </a:solidFill>
                <a:latin typeface="Montserrat Light"/>
              </a:rPr>
              <a:t> </a:t>
            </a:r>
            <a:r>
              <a:rPr lang="en-US" sz="1100" dirty="0" err="1">
                <a:solidFill>
                  <a:srgbClr val="000000"/>
                </a:solidFill>
                <a:latin typeface="Montserrat Light"/>
              </a:rPr>
              <a:t>culturi</a:t>
            </a:r>
            <a:r>
              <a:rPr lang="en-US" sz="1100" dirty="0">
                <a:solidFill>
                  <a:srgbClr val="000000"/>
                </a:solidFill>
                <a:latin typeface="Montserrat Light"/>
              </a:rPr>
              <a:t> locale de </a:t>
            </a:r>
            <a:r>
              <a:rPr lang="en-US" sz="1100" dirty="0" err="1">
                <a:solidFill>
                  <a:srgbClr val="000000"/>
                </a:solidFill>
                <a:latin typeface="Montserrat Light"/>
              </a:rPr>
              <a:t>responsabilitate</a:t>
            </a:r>
            <a:r>
              <a:rPr lang="en-US" sz="1100" dirty="0">
                <a:solidFill>
                  <a:srgbClr val="000000"/>
                </a:solidFill>
                <a:latin typeface="Montserrat Light"/>
              </a:rPr>
              <a:t> </a:t>
            </a:r>
            <a:r>
              <a:rPr lang="en-US" sz="1100" dirty="0" err="1">
                <a:solidFill>
                  <a:srgbClr val="000000"/>
                </a:solidFill>
                <a:latin typeface="Montserrat Light"/>
              </a:rPr>
              <a:t>ecologică</a:t>
            </a:r>
            <a:r>
              <a:rPr lang="en-US" sz="1100" dirty="0">
                <a:solidFill>
                  <a:srgbClr val="000000"/>
                </a:solidFill>
                <a:latin typeface="Montserrat Light"/>
              </a:rPr>
              <a:t>. </a:t>
            </a:r>
          </a:p>
          <a:p>
            <a:pPr>
              <a:spcAft>
                <a:spcPts val="1200"/>
              </a:spcAft>
              <a:defRPr sz="1800" b="0" i="0" u="none" strike="noStrike" kern="0" cap="none" spc="0" baseline="0">
                <a:solidFill>
                  <a:srgbClr val="000000"/>
                </a:solidFill>
                <a:uFillTx/>
              </a:defRPr>
            </a:pPr>
            <a:r>
              <a:rPr lang="ro-RO" sz="1100" kern="0" dirty="0">
                <a:solidFill>
                  <a:srgbClr val="000000"/>
                </a:solidFill>
                <a:latin typeface="Montserrat Light"/>
              </a:rPr>
              <a:t>Relevanța acestor recomandări de politici este crucială în contextul tranziției energetice și al provocărilor climatice cu care se confruntă microregiunea carboniferă a Vaii Jiului. Abordarea acestora în prezent este urgentă, având în vedere impactul schimbărilor climatice asupra economiei și comunităților locale, precum și necesitatea de a diversifica sursele economice și de a sprijini dezvoltarea durabilă. Implementarea unor măsuri care vizează eficiența energetică și energia regenerabilă, respectiv a unor politici și reglementări de sprijin, vor facilita adaptarea regiunii la noile realități economice și ecologice, contribuind la creșterea autosustenabilității financiare a orașelor din Valea Jiului.</a:t>
            </a:r>
          </a:p>
          <a:p>
            <a:pPr>
              <a:spcAft>
                <a:spcPts val="1200"/>
              </a:spcAft>
              <a:defRPr sz="1800" b="0" i="0" u="none" strike="noStrike" kern="0" cap="none" spc="0" baseline="0">
                <a:solidFill>
                  <a:srgbClr val="000000"/>
                </a:solidFill>
                <a:uFillTx/>
              </a:defRPr>
            </a:pPr>
            <a:r>
              <a:rPr lang="ro-RO" sz="1100" kern="0" dirty="0">
                <a:solidFill>
                  <a:srgbClr val="000000"/>
                </a:solidFill>
                <a:latin typeface="Montserrat Light"/>
              </a:rPr>
              <a:t>Obiectivul general al acestor recomandări de politici este de a sprijini dezvoltarea durabilă și regenerarea economică a Văii Jiului. Prin integrarea politicilor de eficiență energetică și energie regenerabilă, aceste recomandări contribuie la reducerea costurilor energetice, atragerea investițiilor și crearea de locuri de muncă verzi. Ele se adresează autorităților locale, instituțiilor de învățământ și cercetare, actorilor economici și comunității civile, stimulând un cadru de colaborare care să răspundă provocărilor regiunii și să valorifice oportunitățile de tranziție energetică.</a:t>
            </a:r>
          </a:p>
          <a:p>
            <a:pPr>
              <a:spcAft>
                <a:spcPts val="1200"/>
              </a:spcAft>
              <a:defRPr sz="1800" b="0" i="0" u="none" strike="noStrike" kern="0" cap="none" spc="0" baseline="0">
                <a:solidFill>
                  <a:srgbClr val="000000"/>
                </a:solidFill>
                <a:uFillTx/>
              </a:defRPr>
            </a:pPr>
            <a:r>
              <a:rPr lang="ro-RO" sz="1100" kern="0" dirty="0">
                <a:solidFill>
                  <a:srgbClr val="000000"/>
                </a:solidFill>
                <a:latin typeface="Montserrat Light"/>
              </a:rPr>
              <a:t>Sursele de informații utilizate pentru a formula recomandările, sunt reprezentate de totalitatea datelor și rezultatele obținute ,până acum, în cadrul proiectului JUSTEM.</a:t>
            </a:r>
          </a:p>
          <a:p>
            <a:pPr>
              <a:spcAft>
                <a:spcPts val="1200"/>
              </a:spcAft>
              <a:defRPr sz="1800" b="0" i="0" u="none" strike="noStrike" kern="0" cap="none" spc="0" baseline="0">
                <a:solidFill>
                  <a:srgbClr val="000000"/>
                </a:solidFill>
                <a:uFillTx/>
              </a:defRPr>
            </a:pPr>
            <a:endParaRPr lang="ro-RO" sz="1100" kern="0" dirty="0">
              <a:solidFill>
                <a:srgbClr val="000000"/>
              </a:solidFill>
              <a:latin typeface="Montserrat Light"/>
            </a:endParaRPr>
          </a:p>
        </p:txBody>
      </p:sp>
      <p:sp>
        <p:nvSpPr>
          <p:cNvPr id="5" name="TextBox 12">
            <a:extLst>
              <a:ext uri="{FF2B5EF4-FFF2-40B4-BE49-F238E27FC236}">
                <a16:creationId xmlns:a16="http://schemas.microsoft.com/office/drawing/2014/main" id="{63DFFDA2-0566-096F-6275-5198C0EC67AA}"/>
              </a:ext>
            </a:extLst>
          </p:cNvPr>
          <p:cNvSpPr txBox="1"/>
          <p:nvPr/>
        </p:nvSpPr>
        <p:spPr>
          <a:xfrm>
            <a:off x="597591" y="2834061"/>
            <a:ext cx="1112395" cy="4308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100" b="0" i="0" u="none" strike="noStrike" kern="1200" cap="none" spc="0" baseline="0" dirty="0">
                <a:solidFill>
                  <a:srgbClr val="D97904"/>
                </a:solidFill>
                <a:uFillTx/>
                <a:latin typeface="Montserrat SemiBold" pitchFamily="2"/>
              </a:rPr>
              <a:t>CONTEXTUL POLITIC</a:t>
            </a:r>
            <a:endParaRPr lang="en-GB" sz="1100" b="0" i="0" u="none" strike="noStrike" kern="1200" cap="none" spc="0" baseline="0" dirty="0">
              <a:solidFill>
                <a:srgbClr val="D97904"/>
              </a:solidFill>
              <a:uFillTx/>
              <a:latin typeface="Montserrat SemiBold" pitchFamily="2"/>
            </a:endParaRPr>
          </a:p>
        </p:txBody>
      </p:sp>
      <p:sp>
        <p:nvSpPr>
          <p:cNvPr id="6" name="TextBox 18">
            <a:extLst>
              <a:ext uri="{FF2B5EF4-FFF2-40B4-BE49-F238E27FC236}">
                <a16:creationId xmlns:a16="http://schemas.microsoft.com/office/drawing/2014/main" id="{0BC10667-A50D-7705-0DE5-84AB162E5BEB}"/>
              </a:ext>
            </a:extLst>
          </p:cNvPr>
          <p:cNvSpPr txBox="1"/>
          <p:nvPr/>
        </p:nvSpPr>
        <p:spPr>
          <a:xfrm>
            <a:off x="597590" y="4471210"/>
            <a:ext cx="1112395" cy="4308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100" b="0" i="0" u="none" strike="noStrike" kern="1200" cap="none" spc="0" baseline="0" dirty="0">
                <a:solidFill>
                  <a:srgbClr val="D97904"/>
                </a:solidFill>
                <a:uFillTx/>
                <a:latin typeface="Montserrat SemiBold" pitchFamily="2"/>
              </a:rPr>
              <a:t>DE CE URGENȚA</a:t>
            </a:r>
            <a:r>
              <a:rPr lang="en-GB" sz="1100" b="0" i="0" u="none" strike="noStrike" kern="1200" cap="none" spc="0" baseline="0" dirty="0">
                <a:solidFill>
                  <a:srgbClr val="D97904"/>
                </a:solidFill>
                <a:uFillTx/>
                <a:latin typeface="Montserrat SemiBold" pitchFamily="2"/>
              </a:rPr>
              <a:t>?</a:t>
            </a:r>
          </a:p>
        </p:txBody>
      </p:sp>
      <p:pic>
        <p:nvPicPr>
          <p:cNvPr id="7" name="Picture 9" descr="A hand holding a plant&#10;&#10;Description automatically generated">
            <a:extLst>
              <a:ext uri="{FF2B5EF4-FFF2-40B4-BE49-F238E27FC236}">
                <a16:creationId xmlns:a16="http://schemas.microsoft.com/office/drawing/2014/main" id="{D64BE2AF-5321-F6F9-CFA3-F5F688A5F6F2}"/>
              </a:ext>
            </a:extLst>
          </p:cNvPr>
          <p:cNvPicPr>
            <a:picLocks noChangeAspect="1"/>
          </p:cNvPicPr>
          <p:nvPr/>
        </p:nvPicPr>
        <p:blipFill>
          <a:blip r:embed="rId2"/>
          <a:stretch>
            <a:fillRect/>
          </a:stretch>
        </p:blipFill>
        <p:spPr>
          <a:xfrm>
            <a:off x="-3401" y="179999"/>
            <a:ext cx="1803397" cy="1447796"/>
          </a:xfrm>
          <a:prstGeom prst="rect">
            <a:avLst/>
          </a:prstGeom>
          <a:noFill/>
          <a:ln cap="flat">
            <a:noFill/>
          </a:ln>
        </p:spPr>
      </p:pic>
      <p:pic>
        <p:nvPicPr>
          <p:cNvPr id="8" name="Picture 11" descr="A cloudy sky over a desert&#10;&#10;Description automatically generated">
            <a:extLst>
              <a:ext uri="{FF2B5EF4-FFF2-40B4-BE49-F238E27FC236}">
                <a16:creationId xmlns:a16="http://schemas.microsoft.com/office/drawing/2014/main" id="{BDA36660-DF9F-F04C-EC4C-C1231C8BA01E}"/>
              </a:ext>
            </a:extLst>
          </p:cNvPr>
          <p:cNvPicPr>
            <a:picLocks noChangeAspect="1"/>
          </p:cNvPicPr>
          <p:nvPr/>
        </p:nvPicPr>
        <p:blipFill>
          <a:blip r:embed="rId3"/>
          <a:stretch>
            <a:fillRect/>
          </a:stretch>
        </p:blipFill>
        <p:spPr>
          <a:xfrm>
            <a:off x="1803397" y="179999"/>
            <a:ext cx="5054602" cy="1447796"/>
          </a:xfrm>
          <a:prstGeom prst="rect">
            <a:avLst/>
          </a:prstGeom>
          <a:noFill/>
          <a:ln cap="flat">
            <a:noFill/>
          </a:ln>
        </p:spPr>
      </p:pic>
      <p:sp>
        <p:nvSpPr>
          <p:cNvPr id="9" name="TextBox 18">
            <a:extLst>
              <a:ext uri="{FF2B5EF4-FFF2-40B4-BE49-F238E27FC236}">
                <a16:creationId xmlns:a16="http://schemas.microsoft.com/office/drawing/2014/main" id="{8276129F-84B2-D4E8-4486-E72502628149}"/>
              </a:ext>
            </a:extLst>
          </p:cNvPr>
          <p:cNvSpPr txBox="1"/>
          <p:nvPr/>
        </p:nvSpPr>
        <p:spPr>
          <a:xfrm>
            <a:off x="597588" y="8999052"/>
            <a:ext cx="1112395" cy="430887"/>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ro-RO" sz="1100" dirty="0">
                <a:solidFill>
                  <a:srgbClr val="D97904"/>
                </a:solidFill>
                <a:latin typeface="Montserrat SemiBold"/>
              </a:rPr>
              <a:t>BAZA DE DOVEZI</a:t>
            </a:r>
            <a:endParaRPr lang="en-GB" sz="1100" dirty="0">
              <a:solidFill>
                <a:srgbClr val="D97904"/>
              </a:solidFill>
              <a:latin typeface="Montserrat SemiBold"/>
            </a:endParaRPr>
          </a:p>
        </p:txBody>
      </p:sp>
      <p:sp>
        <p:nvSpPr>
          <p:cNvPr id="10" name="TextBox 18">
            <a:extLst>
              <a:ext uri="{FF2B5EF4-FFF2-40B4-BE49-F238E27FC236}">
                <a16:creationId xmlns:a16="http://schemas.microsoft.com/office/drawing/2014/main" id="{F85ADB27-CDBB-A11D-5D9D-3E1D1B800812}"/>
              </a:ext>
            </a:extLst>
          </p:cNvPr>
          <p:cNvSpPr txBox="1"/>
          <p:nvPr/>
        </p:nvSpPr>
        <p:spPr>
          <a:xfrm>
            <a:off x="597588" y="7035211"/>
            <a:ext cx="1112395" cy="261610"/>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1100" dirty="0">
                <a:solidFill>
                  <a:srgbClr val="D97904"/>
                </a:solidFill>
                <a:latin typeface="Montserrat SemiBold"/>
              </a:rPr>
              <a:t>OB</a:t>
            </a:r>
            <a:r>
              <a:rPr lang="ro-RO" sz="1100" dirty="0">
                <a:solidFill>
                  <a:srgbClr val="D97904"/>
                </a:solidFill>
                <a:latin typeface="Montserrat SemiBold"/>
              </a:rPr>
              <a:t>IECTIVE</a:t>
            </a:r>
            <a:endParaRPr lang="en-GB" sz="1100" dirty="0">
              <a:solidFill>
                <a:srgbClr val="D97904"/>
              </a:solidFill>
              <a:latin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B03BA8E-6A98-C62F-7BF7-A7A54EB1B7AB}"/>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3" name="TextBox 4">
            <a:extLst>
              <a:ext uri="{FF2B5EF4-FFF2-40B4-BE49-F238E27FC236}">
                <a16:creationId xmlns:a16="http://schemas.microsoft.com/office/drawing/2014/main" id="{61148801-C71C-E1E2-381C-5604F2E40069}"/>
              </a:ext>
            </a:extLst>
          </p:cNvPr>
          <p:cNvSpPr txBox="1"/>
          <p:nvPr/>
        </p:nvSpPr>
        <p:spPr>
          <a:xfrm>
            <a:off x="1080006" y="2167877"/>
            <a:ext cx="4697986" cy="430883"/>
          </a:xfrm>
          <a:prstGeom prst="rect">
            <a:avLst/>
          </a:prstGeom>
          <a:noFill/>
          <a:ln cap="flat">
            <a:noFill/>
          </a:ln>
        </p:spPr>
        <p:txBody>
          <a:bodyPr vert="horz" wrap="square" lIns="91440" tIns="45720" rIns="91440" bIns="45720" anchor="t" anchorCtr="0" compatLnSpc="1">
            <a:spAutoFit/>
          </a:bodyPr>
          <a:lstStyle/>
          <a:p>
            <a:pPr defTabSz="457200">
              <a:defRPr sz="1800" b="0" i="0" u="none" strike="noStrike" kern="0" cap="none" spc="0" baseline="0">
                <a:solidFill>
                  <a:srgbClr val="000000"/>
                </a:solidFill>
                <a:uFillTx/>
              </a:defRPr>
            </a:pPr>
            <a:r>
              <a:rPr lang="en-GB" sz="2200" b="1" i="0" u="none" strike="noStrike" cap="none" spc="0" baseline="0" dirty="0">
                <a:solidFill>
                  <a:srgbClr val="2F6884"/>
                </a:solidFill>
                <a:uFillTx/>
                <a:latin typeface="Montserrat SemiBold"/>
              </a:rPr>
              <a:t>RECOMAND</a:t>
            </a:r>
            <a:r>
              <a:rPr lang="ro-RO" sz="2200" b="1" dirty="0">
                <a:solidFill>
                  <a:srgbClr val="2F6884"/>
                </a:solidFill>
                <a:latin typeface="Montserrat SemiBold"/>
              </a:rPr>
              <a:t>ĂRI DE POLITICI</a:t>
            </a:r>
            <a:endParaRPr lang="en-GB" sz="2200" b="1" i="0" u="none" strike="noStrike" cap="none" spc="0" baseline="0" dirty="0">
              <a:solidFill>
                <a:srgbClr val="2F6884"/>
              </a:solidFill>
              <a:uFillTx/>
              <a:latin typeface="Montserrat SemiBold" pitchFamily="2"/>
            </a:endParaRPr>
          </a:p>
        </p:txBody>
      </p:sp>
      <p:sp>
        <p:nvSpPr>
          <p:cNvPr id="4" name="TextBox 9">
            <a:extLst>
              <a:ext uri="{FF2B5EF4-FFF2-40B4-BE49-F238E27FC236}">
                <a16:creationId xmlns:a16="http://schemas.microsoft.com/office/drawing/2014/main" id="{F0900BA0-7591-986F-2BA8-700E750681DF}"/>
              </a:ext>
            </a:extLst>
          </p:cNvPr>
          <p:cNvSpPr txBox="1"/>
          <p:nvPr/>
        </p:nvSpPr>
        <p:spPr>
          <a:xfrm>
            <a:off x="1080006" y="2920995"/>
            <a:ext cx="4697976" cy="5803907"/>
          </a:xfrm>
          <a:prstGeom prst="rect">
            <a:avLst/>
          </a:prstGeom>
          <a:noFill/>
          <a:ln cap="flat">
            <a:noFill/>
          </a:ln>
        </p:spPr>
        <p:txBody>
          <a:bodyPr vert="horz" wrap="square" lIns="91440" tIns="45720" rIns="91440" bIns="45720" numCol="2" spcCol="180000" anchor="t"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pt-PT" sz="1100" b="0" i="0" u="none" strike="noStrike" kern="1200" cap="none" spc="0" baseline="0" dirty="0">
                <a:solidFill>
                  <a:srgbClr val="D97904"/>
                </a:solidFill>
                <a:uFillTx/>
                <a:latin typeface="Montserrat SemiBold" pitchFamily="2"/>
              </a:rPr>
              <a:t>1. </a:t>
            </a:r>
            <a:r>
              <a:rPr lang="en-US" sz="1100" b="0" i="0" u="none" strike="noStrike" kern="1200" cap="none" spc="0" baseline="0" dirty="0" err="1">
                <a:solidFill>
                  <a:srgbClr val="D97904"/>
                </a:solidFill>
                <a:uFillTx/>
                <a:latin typeface="Montserrat SemiBold" pitchFamily="2"/>
              </a:rPr>
              <a:t>Renovarea</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energetică</a:t>
            </a:r>
            <a:r>
              <a:rPr lang="en-US" sz="1100" b="0" i="0" u="none" strike="noStrike" kern="1200" cap="none" spc="0" baseline="0" dirty="0">
                <a:solidFill>
                  <a:srgbClr val="D97904"/>
                </a:solidFill>
                <a:uFillTx/>
                <a:latin typeface="Montserrat SemiBold" pitchFamily="2"/>
              </a:rPr>
              <a:t> a </a:t>
            </a:r>
            <a:r>
              <a:rPr lang="en-US" sz="1100" b="0" i="0" u="none" strike="noStrike" kern="1200" cap="none" spc="0" baseline="0" dirty="0" err="1">
                <a:solidFill>
                  <a:srgbClr val="D97904"/>
                </a:solidFill>
                <a:uFillTx/>
                <a:latin typeface="Montserrat SemiBold" pitchFamily="2"/>
              </a:rPr>
              <a:t>clădirilor</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rezidențiale</a:t>
            </a:r>
            <a:r>
              <a:rPr lang="ro-RO"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sprijini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tranziția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Văii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implementarea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unui</a:t>
            </a:r>
            <a:r>
              <a:rPr lang="en-US" sz="1100" b="0" i="0" u="none" strike="noStrike" kern="1200" cap="none" spc="0" baseline="0" dirty="0">
                <a:solidFill>
                  <a:srgbClr val="000000"/>
                </a:solidFill>
                <a:uFillTx/>
                <a:latin typeface="Montserrat Light" pitchFamily="2"/>
              </a:rPr>
              <a:t> program de </a:t>
            </a:r>
            <a:r>
              <a:rPr lang="en-US" sz="1100" b="0" i="0" u="none" strike="noStrike" kern="1200" cap="none" spc="0" baseline="0" dirty="0" err="1">
                <a:solidFill>
                  <a:srgbClr val="000000"/>
                </a:solidFill>
                <a:uFillTx/>
                <a:latin typeface="Montserrat Light" pitchFamily="2"/>
              </a:rPr>
              <a:t>renovare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clădirilor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rezidențiale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axat</a:t>
            </a:r>
            <a:r>
              <a:rPr lang="en-US" sz="1100" b="0" i="0" u="none" strike="noStrike" kern="1200" cap="none" spc="0" baseline="0" dirty="0">
                <a:solidFill>
                  <a:srgbClr val="000000"/>
                </a:solidFill>
                <a:uFillTx/>
                <a:latin typeface="Montserrat Light" pitchFamily="2"/>
              </a:rPr>
              <a:t> pe </a:t>
            </a:r>
            <a:r>
              <a:rPr lang="en-US" sz="1100" b="0" i="0" u="none" strike="noStrike" kern="1200" cap="none" spc="0" baseline="0" dirty="0" err="1">
                <a:solidFill>
                  <a:srgbClr val="000000"/>
                </a:solidFill>
                <a:uFillTx/>
                <a:latin typeface="Montserrat Light" pitchFamily="2"/>
              </a:rPr>
              <a:t>îmbunătățirea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izolației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înlocuirea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ferestrelor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modernizarea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sistemelor</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încălzire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a:t>
            </a:r>
            <a:r>
              <a:rPr lang="en-US" sz="1100" b="0" i="0" u="none" strike="noStrike" kern="1200" cap="none" spc="0" baseline="0" dirty="0">
                <a:solidFill>
                  <a:srgbClr val="000000"/>
                </a:solidFill>
                <a:uFillTx/>
                <a:latin typeface="Montserrat Light" pitchFamily="2"/>
              </a:rPr>
              <a:t> program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fie </a:t>
            </a:r>
            <a:r>
              <a:rPr lang="en-US" sz="1100" b="0" i="0" u="none" strike="noStrike" kern="1200" cap="none" spc="0" baseline="0" dirty="0" err="1">
                <a:solidFill>
                  <a:srgbClr val="000000"/>
                </a:solidFill>
                <a:uFillTx/>
                <a:latin typeface="Montserrat Light" pitchFamily="2"/>
              </a:rPr>
              <a:t>finanțat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granturi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împrumuturi</a:t>
            </a:r>
            <a:r>
              <a:rPr lang="en-US" sz="1100" b="0" i="0" u="none" strike="noStrike" kern="1200" cap="none" spc="0" baseline="0" dirty="0">
                <a:solidFill>
                  <a:srgbClr val="000000"/>
                </a:solidFill>
                <a:uFillTx/>
                <a:latin typeface="Montserrat Light" pitchFamily="2"/>
              </a:rPr>
              <a:t> cu </a:t>
            </a:r>
            <a:r>
              <a:rPr lang="en-US" sz="1100" b="0" i="0" u="none" strike="noStrike" kern="1200" cap="none" spc="0" baseline="0" dirty="0" err="1">
                <a:solidFill>
                  <a:srgbClr val="000000"/>
                </a:solidFill>
                <a:uFillTx/>
                <a:latin typeface="Montserrat Light" pitchFamily="2"/>
              </a:rPr>
              <a:t>dobândă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redusă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prioritizând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locuințele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vulnerabile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fostele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colonii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muncitorești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Stimulente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suplimentare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putea</a:t>
            </a:r>
            <a:r>
              <a:rPr lang="en-US" sz="1100" b="0" i="0" u="none" strike="noStrike" kern="1200" cap="none" spc="0" baseline="0" dirty="0">
                <a:solidFill>
                  <a:srgbClr val="000000"/>
                </a:solidFill>
                <a:uFillTx/>
                <a:latin typeface="Montserrat Light" pitchFamily="2"/>
              </a:rPr>
              <a:t> fi </a:t>
            </a:r>
            <a:r>
              <a:rPr lang="en-US" sz="1100" b="0" i="0" u="none" strike="noStrike" kern="1200" cap="none" spc="0" baseline="0" dirty="0" err="1">
                <a:solidFill>
                  <a:srgbClr val="000000"/>
                </a:solidFill>
                <a:uFillTx/>
                <a:latin typeface="Montserrat Light" pitchFamily="2"/>
              </a:rPr>
              <a:t>oferite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integrarea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surselor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regenerabile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energie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reducând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astfel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costurile</a:t>
            </a:r>
            <a:r>
              <a:rPr lang="en-US" sz="1100" b="0" i="0" u="none" strike="noStrike" kern="1200" cap="none" spc="0" baseline="0" dirty="0">
                <a:solidFill>
                  <a:srgbClr val="000000"/>
                </a:solidFill>
                <a:uFillTx/>
                <a:latin typeface="Montserrat Light" pitchFamily="2"/>
              </a:rPr>
              <a:t> pe termen lung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locuitori</a:t>
            </a:r>
            <a:r>
              <a:rPr lang="en-US" sz="1100" b="0" i="0" u="none" strike="noStrike" kern="1200" cap="none" spc="0" baseline="0" dirty="0">
                <a:solidFill>
                  <a:srgbClr val="000000"/>
                </a:solidFill>
                <a:uFillTx/>
                <a:latin typeface="Montserrat Light" pitchFamily="2"/>
              </a:rPr>
              <a:t>. O </a:t>
            </a:r>
            <a:r>
              <a:rPr lang="en-US" sz="1100" b="0" i="0" u="none" strike="noStrike" kern="1200" cap="none" spc="0" baseline="0" dirty="0" err="1">
                <a:solidFill>
                  <a:srgbClr val="000000"/>
                </a:solidFill>
                <a:uFillTx/>
                <a:latin typeface="Montserrat Light" pitchFamily="2"/>
              </a:rPr>
              <a:t>abordare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coordonată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implicând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autoritățile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sectorul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privat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comunitatea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asigura</a:t>
            </a:r>
            <a:r>
              <a:rPr lang="en-US" sz="1100" b="0" i="0" u="none" strike="noStrike" kern="1200" cap="none" spc="0" baseline="0" dirty="0">
                <a:solidFill>
                  <a:srgbClr val="000000"/>
                </a:solidFill>
                <a:uFillTx/>
                <a:latin typeface="Montserrat Light" pitchFamily="2"/>
              </a:rPr>
              <a:t> o </a:t>
            </a:r>
            <a:r>
              <a:rPr lang="en-US" sz="1100" b="0" i="0" u="none" strike="noStrike" kern="1200" cap="none" spc="0" baseline="0" dirty="0" err="1">
                <a:solidFill>
                  <a:srgbClr val="000000"/>
                </a:solidFill>
                <a:uFillTx/>
                <a:latin typeface="Montserrat Light" pitchFamily="2"/>
              </a:rPr>
              <a:t>tranziție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justă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sustenabilă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regiune</a:t>
            </a:r>
            <a:r>
              <a:rPr lang="en-US" sz="1100" b="0" i="0" u="none" strike="noStrike" kern="1200" cap="none" spc="0" baseline="0" dirty="0">
                <a:solidFill>
                  <a:srgbClr val="000000"/>
                </a:solidFill>
                <a:uFillTx/>
                <a:latin typeface="Montserrat Light" pitchFamily="2"/>
              </a:rPr>
              <a:t>.</a:t>
            </a:r>
            <a:endParaRPr lang="ro-RO" sz="1100" b="0" i="0" u="none" strike="noStrike" kern="1200" cap="none" spc="0" baseline="0" dirty="0">
              <a:solidFill>
                <a:srgbClr val="000000"/>
              </a:solidFill>
              <a:uFillTx/>
              <a:latin typeface="Montserrat Light" pitchFamily="2"/>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a:p>
            <a:pPr marL="0" marR="0" lvl="0" indent="0" algn="l" defTabSz="914400"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pt-PT" sz="1100" b="0" i="0" u="none" strike="noStrike" kern="1200" cap="none" spc="0" baseline="0" dirty="0">
                <a:solidFill>
                  <a:srgbClr val="D97904"/>
                </a:solidFill>
                <a:uFillTx/>
                <a:latin typeface="Montserrat SemiBold" pitchFamily="2"/>
              </a:rPr>
              <a:t>2. </a:t>
            </a:r>
            <a:r>
              <a:rPr lang="pt-BR" sz="1100" b="0" i="0" u="none" strike="noStrike" kern="1200" cap="none" spc="0" baseline="0" dirty="0">
                <a:solidFill>
                  <a:srgbClr val="D97904"/>
                </a:solidFill>
                <a:uFillTx/>
                <a:latin typeface="Montserrat SemiBold" pitchFamily="2"/>
              </a:rPr>
              <a:t>Înlocuirea echipamentelor și sistemelor ineficiente</a:t>
            </a:r>
            <a:r>
              <a:rPr lang="ro-RO" sz="1100" kern="0" dirty="0">
                <a:solidFill>
                  <a:srgbClr val="000000"/>
                </a:solidFill>
                <a:latin typeface="Montserrat Light" pitchFamily="2"/>
              </a:rPr>
              <a:t>  </a:t>
            </a:r>
            <a:r>
              <a:rPr lang="ro-RO" sz="1100" b="0" i="0" u="none" strike="noStrike" kern="1200" cap="none" spc="0" baseline="0" dirty="0">
                <a:solidFill>
                  <a:srgbClr val="000000"/>
                </a:solidFill>
                <a:uFillTx/>
                <a:latin typeface="Montserrat Light" pitchFamily="2"/>
              </a:rPr>
              <a:t>Pentru a sprijini tranziția energetică a Văii Jiului, este necesar un program amplu de înlocuire a echipamentelor și sistemelor ineficiente de încălzire cu soluții moderne, cum ar fi pompele de căldură, centralele termice eficiente și sistemele pe bază de energie regenerabilă. Acest program ar trebui finanțat prin granturi și subvenții, oferind sprijin prioritar gospodăriilor vulnerabile și clădirilor vechi din fostele comunități miniere. În plus, măsuri de sprijin tehnic și consultanță ar putea facilita accesul locuitorilor la noile tehnologii și optimizarea consumului de energie. Parteneriatele între autorități, furnizori de energie și sectorul privat vor fi esențiale pentru implementarea eficientă și durabilă a acestor soluții. Pe termen lung, această inițiativă va reduce costurile energetice, va îmbunătăți calitatea aerului și va contribui la crearea de locuri de muncă în sectorul tehnologiilor verzi.</a:t>
            </a:r>
            <a:endParaRPr lang="pt-PT" sz="1100" b="0" i="0" u="none" strike="noStrike" kern="1200" cap="none" spc="0" baseline="0" dirty="0">
              <a:solidFill>
                <a:srgbClr val="000000"/>
              </a:solidFill>
              <a:uFillTx/>
              <a:latin typeface="Montserrat Light" pitchFamily="2"/>
            </a:endParaRPr>
          </a:p>
        </p:txBody>
      </p:sp>
      <p:pic>
        <p:nvPicPr>
          <p:cNvPr id="5" name="Picture 6" descr="A hand holding a sign&#10;&#10;Description automatically generated">
            <a:extLst>
              <a:ext uri="{FF2B5EF4-FFF2-40B4-BE49-F238E27FC236}">
                <a16:creationId xmlns:a16="http://schemas.microsoft.com/office/drawing/2014/main" id="{EF5F5937-CFD9-2B35-1C26-81B951D7FD0E}"/>
              </a:ext>
            </a:extLst>
          </p:cNvPr>
          <p:cNvPicPr>
            <a:picLocks noChangeAspect="1"/>
          </p:cNvPicPr>
          <p:nvPr/>
        </p:nvPicPr>
        <p:blipFill>
          <a:blip r:embed="rId2"/>
          <a:stretch>
            <a:fillRect/>
          </a:stretch>
        </p:blipFill>
        <p:spPr>
          <a:xfrm>
            <a:off x="0" y="179999"/>
            <a:ext cx="6858000" cy="1447796"/>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0DD49C3-8EF2-1D2D-804C-0F757D752547}"/>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3" name="TextBox 9">
            <a:extLst>
              <a:ext uri="{FF2B5EF4-FFF2-40B4-BE49-F238E27FC236}">
                <a16:creationId xmlns:a16="http://schemas.microsoft.com/office/drawing/2014/main" id="{38FB680F-6561-1136-6977-A192646E143B}"/>
              </a:ext>
            </a:extLst>
          </p:cNvPr>
          <p:cNvSpPr txBox="1"/>
          <p:nvPr/>
        </p:nvSpPr>
        <p:spPr>
          <a:xfrm>
            <a:off x="1080006" y="2167886"/>
            <a:ext cx="4697976" cy="8340745"/>
          </a:xfrm>
          <a:prstGeom prst="rect">
            <a:avLst/>
          </a:prstGeom>
          <a:noFill/>
          <a:ln cap="flat">
            <a:noFill/>
          </a:ln>
        </p:spPr>
        <p:txBody>
          <a:bodyPr vert="horz" wrap="square" lIns="91440" tIns="45720" rIns="91440" bIns="45720" numCol="2" spcCol="18000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100" dirty="0">
                <a:solidFill>
                  <a:srgbClr val="D97904"/>
                </a:solidFill>
                <a:latin typeface="Montserrat SemiBold" pitchFamily="2"/>
              </a:rPr>
              <a:t>3</a:t>
            </a:r>
            <a:r>
              <a:rPr lang="pt-PT" sz="1100" b="0" i="0" u="none" strike="noStrike" kern="1200" cap="none" spc="0" baseline="0" dirty="0">
                <a:solidFill>
                  <a:srgbClr val="D97904"/>
                </a:solidFill>
                <a:uFillTx/>
                <a:latin typeface="Montserrat SemiBold" pitchFamily="2"/>
              </a:rPr>
              <a:t>. Infrastructură energetică inteligentă pentru gospodăriile vulnerabile</a:t>
            </a:r>
            <a:r>
              <a:rPr lang="ro-RO" sz="1100" dirty="0">
                <a:solidFill>
                  <a:srgbClr val="000000"/>
                </a:solidFill>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sprijini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gospodăriile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vulnerabile</a:t>
            </a:r>
            <a:r>
              <a:rPr lang="en-US" sz="1100" b="0" i="0" u="none" strike="noStrike" kern="1200" cap="none" spc="0" baseline="0" dirty="0">
                <a:solidFill>
                  <a:srgbClr val="000000"/>
                </a:solidFill>
                <a:uFillTx/>
                <a:latin typeface="Montserrat Light" pitchFamily="2"/>
              </a:rPr>
              <a:t> din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tranziția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necesară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infrastructuri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inteligente</a:t>
            </a:r>
            <a:r>
              <a:rPr lang="en-US" sz="1100" b="0" i="0" u="none" strike="noStrike" kern="1200" cap="none" spc="0" baseline="0" dirty="0">
                <a:solidFill>
                  <a:srgbClr val="000000"/>
                </a:solidFill>
                <a:uFillTx/>
                <a:latin typeface="Montserrat Light" pitchFamily="2"/>
              </a:rPr>
              <a:t>, care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includă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contoare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inteligente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sisteme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avansate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gestionare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consumului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tehnologii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permite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locuitorilor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monitorizeze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optimizeze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utilizarea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contribuind</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reducerea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facturilor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prevenirea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sărăciei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Programul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finanțat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fonduri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europene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guvernamentale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investiții</a:t>
            </a:r>
            <a:r>
              <a:rPr lang="en-US" sz="1100" b="0" i="0" u="none" strike="noStrike" kern="1200" cap="none" spc="0" baseline="0" dirty="0">
                <a:solidFill>
                  <a:srgbClr val="000000"/>
                </a:solidFill>
                <a:uFillTx/>
                <a:latin typeface="Montserrat Light" pitchFamily="2"/>
              </a:rPr>
              <a:t> private, </a:t>
            </a:r>
            <a:r>
              <a:rPr lang="en-US" sz="1100" b="0" i="0" u="none" strike="noStrike" kern="1200" cap="none" spc="0" baseline="0" dirty="0" err="1">
                <a:solidFill>
                  <a:srgbClr val="000000"/>
                </a:solidFill>
                <a:uFillTx/>
                <a:latin typeface="Montserrat Light" pitchFamily="2"/>
              </a:rPr>
              <a:t>asigurând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acces</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gratuit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sau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subvenționat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categoriile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defavorizate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Implementarea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fie </a:t>
            </a:r>
            <a:r>
              <a:rPr lang="en-US" sz="1100" b="0" i="0" u="none" strike="noStrike" kern="1200" cap="none" spc="0" baseline="0" dirty="0" err="1">
                <a:solidFill>
                  <a:srgbClr val="000000"/>
                </a:solidFill>
                <a:uFillTx/>
                <a:latin typeface="Montserrat Light" pitchFamily="2"/>
              </a:rPr>
              <a:t>însoțită</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campanii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informare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instruire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astfel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încât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beneficiarii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poată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folosi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eficient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noile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tehnologii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Parteneriatele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autorități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furnizori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energie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organizații</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vor</a:t>
            </a:r>
            <a:r>
              <a:rPr lang="en-US" sz="1100" b="0" i="0" u="none" strike="noStrike" kern="1200" cap="none" spc="0" baseline="0" dirty="0">
                <a:solidFill>
                  <a:srgbClr val="000000"/>
                </a:solidFill>
                <a:uFillTx/>
                <a:latin typeface="Montserrat Light" pitchFamily="2"/>
              </a:rPr>
              <a:t> fi </a:t>
            </a:r>
            <a:r>
              <a:rPr lang="en-US" sz="1100" b="0" i="0" u="none" strike="noStrike" kern="1200" cap="none" spc="0" baseline="0" dirty="0" err="1">
                <a:solidFill>
                  <a:srgbClr val="000000"/>
                </a:solidFill>
                <a:uFillTx/>
                <a:latin typeface="Montserrat Light" pitchFamily="2"/>
              </a:rPr>
              <a:t>esențiale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integrarea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soluții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extinderea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infrastructurii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digitale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regiune</a:t>
            </a:r>
            <a:r>
              <a:rPr lang="en-US" sz="1100" b="0" i="0" u="none" strike="noStrike" kern="1200" cap="none" spc="0" baseline="0" dirty="0">
                <a:solidFill>
                  <a:srgbClr val="000000"/>
                </a:solidFill>
                <a:uFillTx/>
                <a:latin typeface="Montserrat Light" pitchFamily="2"/>
              </a:rPr>
              <a:t>. Pe termen lung, </a:t>
            </a:r>
            <a:r>
              <a:rPr lang="en-US" sz="1100" b="0" i="0" u="none" strike="noStrike" kern="1200" cap="none" spc="0" baseline="0" dirty="0" err="1">
                <a:solidFill>
                  <a:srgbClr val="000000"/>
                </a:solidFill>
                <a:uFillTx/>
                <a:latin typeface="Montserrat Light" pitchFamily="2"/>
              </a:rPr>
              <a:t>această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inițiativă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contribui</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reducerea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inegalităților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energetice</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creșterea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eficienței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consumului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stimularea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dezvoltării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economice</a:t>
            </a:r>
            <a:r>
              <a:rPr lang="en-US" sz="1100" b="0" i="0" u="none" strike="noStrike" kern="1200" cap="none" spc="0" baseline="0" dirty="0">
                <a:solidFill>
                  <a:srgbClr val="000000"/>
                </a:solidFill>
                <a:uFillTx/>
                <a:latin typeface="Montserrat Light" pitchFamily="2"/>
              </a:rPr>
              <a:t> locale.</a:t>
            </a: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pt-PT" sz="1100" dirty="0">
                <a:solidFill>
                  <a:srgbClr val="D97904"/>
                </a:solidFill>
                <a:latin typeface="Montserrat SemiBold" pitchFamily="2"/>
              </a:rPr>
              <a:t>4</a:t>
            </a:r>
            <a:r>
              <a:rPr lang="pt-PT" sz="1100" b="0" i="0" u="none" strike="noStrike" kern="1200" cap="none" spc="0" baseline="0" dirty="0">
                <a:solidFill>
                  <a:srgbClr val="D97904"/>
                </a:solidFill>
                <a:uFillTx/>
                <a:latin typeface="Montserrat SemiBold" pitchFamily="2"/>
              </a:rPr>
              <a:t>. Proiecte comunitare de energie solară</a:t>
            </a:r>
            <a:r>
              <a:rPr lang="ro-RO" sz="1100" dirty="0">
                <a:solidFill>
                  <a:srgbClr val="000000"/>
                </a:solidFill>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sprijini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tranziția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Văii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necesară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proiecte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comunitare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energie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solară</a:t>
            </a:r>
            <a:r>
              <a:rPr lang="en-US" sz="1100" b="0" i="0" u="none" strike="noStrike" kern="1200" cap="none" spc="0" baseline="0" dirty="0">
                <a:solidFill>
                  <a:srgbClr val="000000"/>
                </a:solidFill>
                <a:uFillTx/>
                <a:latin typeface="Montserrat Light" pitchFamily="2"/>
              </a:rPr>
              <a:t>, care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permită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producerea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utilizarea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locală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energiei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regenerabile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inițiative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fie </a:t>
            </a:r>
            <a:r>
              <a:rPr lang="en-US" sz="1100" b="0" i="0" u="none" strike="noStrike" kern="1200" cap="none" spc="0" baseline="0" dirty="0" err="1">
                <a:solidFill>
                  <a:srgbClr val="000000"/>
                </a:solidFill>
                <a:uFillTx/>
                <a:latin typeface="Montserrat Light" pitchFamily="2"/>
              </a:rPr>
              <a:t>susținute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fonduri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publice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private, </a:t>
            </a:r>
            <a:r>
              <a:rPr lang="en-US" sz="1100" b="0" i="0" u="none" strike="noStrike" kern="1200" cap="none" spc="0" baseline="0" dirty="0" err="1">
                <a:solidFill>
                  <a:srgbClr val="000000"/>
                </a:solidFill>
                <a:uFillTx/>
                <a:latin typeface="Montserrat Light" pitchFamily="2"/>
              </a:rPr>
              <a:t>oferind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locuințelor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vulnerabile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acces</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prioritar</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electricitate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mai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ieftină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sustenabilă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Autoritățile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cooperativele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energetice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întreprinderile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sociale</a:t>
            </a:r>
            <a:r>
              <a:rPr lang="en-US" sz="1100" b="0" i="0" u="none" strike="noStrike" kern="1200" cap="none" spc="0" baseline="0" dirty="0">
                <a:solidFill>
                  <a:srgbClr val="000000"/>
                </a:solidFill>
                <a:uFillTx/>
                <a:latin typeface="Montserrat Light" pitchFamily="2"/>
              </a:rPr>
              <a:t> pot </a:t>
            </a:r>
            <a:r>
              <a:rPr lang="en-US" sz="1100" b="0" i="0" u="none" strike="noStrike" kern="1200" cap="none" spc="0" baseline="0" dirty="0" err="1">
                <a:solidFill>
                  <a:srgbClr val="000000"/>
                </a:solidFill>
                <a:uFillTx/>
                <a:latin typeface="Montserrat Light" pitchFamily="2"/>
              </a:rPr>
              <a:t>juca</a:t>
            </a:r>
            <a:r>
              <a:rPr lang="en-US" sz="1100" b="0" i="0" u="none" strike="noStrike" kern="1200" cap="none" spc="0" baseline="0" dirty="0">
                <a:solidFill>
                  <a:srgbClr val="000000"/>
                </a:solidFill>
                <a:uFillTx/>
                <a:latin typeface="Montserrat Light" pitchFamily="2"/>
              </a:rPr>
              <a:t> un </a:t>
            </a:r>
            <a:r>
              <a:rPr lang="en-US" sz="1100" b="0" i="0" u="none" strike="noStrike" kern="1200" cap="none" spc="0" baseline="0" dirty="0" err="1">
                <a:solidFill>
                  <a:srgbClr val="000000"/>
                </a:solidFill>
                <a:uFillTx/>
                <a:latin typeface="Montserrat Light" pitchFamily="2"/>
              </a:rPr>
              <a:t>rol-cheie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implementarea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gestionarea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proiecte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asigurând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distribuția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echitabilă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beneficiilor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Crearea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scheme de </a:t>
            </a:r>
            <a:r>
              <a:rPr lang="en-US" sz="1100" b="0" i="0" u="none" strike="noStrike" kern="1200" cap="none" spc="0" baseline="0" dirty="0" err="1">
                <a:solidFill>
                  <a:srgbClr val="000000"/>
                </a:solidFill>
                <a:uFillTx/>
                <a:latin typeface="Montserrat Light" pitchFamily="2"/>
              </a:rPr>
              <a:t>autoconsum</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partajare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energiei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reduce </a:t>
            </a:r>
            <a:r>
              <a:rPr lang="en-US" sz="1100" b="0" i="0" u="none" strike="noStrike" kern="1200" cap="none" spc="0" baseline="0" dirty="0" err="1">
                <a:solidFill>
                  <a:srgbClr val="000000"/>
                </a:solidFill>
                <a:uFillTx/>
                <a:latin typeface="Montserrat Light" pitchFamily="2"/>
              </a:rPr>
              <a:t>dependența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sursele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tradiționale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diminua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facturile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gospodăriilor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plus, </a:t>
            </a:r>
            <a:r>
              <a:rPr lang="en-US" sz="1100" b="0" i="0" u="none" strike="noStrike" kern="1200" cap="none" spc="0" baseline="0" dirty="0" err="1">
                <a:solidFill>
                  <a:srgbClr val="000000"/>
                </a:solidFill>
                <a:uFillTx/>
                <a:latin typeface="Montserrat Light" pitchFamily="2"/>
              </a:rPr>
              <a:t>astfel</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inițiative</a:t>
            </a:r>
            <a:r>
              <a:rPr lang="en-US" sz="1100" b="0" i="0" u="none" strike="noStrike" kern="1200" cap="none" spc="0" baseline="0" dirty="0">
                <a:solidFill>
                  <a:srgbClr val="000000"/>
                </a:solidFill>
                <a:uFillTx/>
                <a:latin typeface="Montserrat Light" pitchFamily="2"/>
              </a:rPr>
              <a:t> pot </a:t>
            </a:r>
            <a:r>
              <a:rPr lang="en-US" sz="1100" b="0" i="0" u="none" strike="noStrike" kern="1200" cap="none" spc="0" baseline="0" dirty="0" err="1">
                <a:solidFill>
                  <a:srgbClr val="000000"/>
                </a:solidFill>
                <a:uFillTx/>
                <a:latin typeface="Montserrat Light" pitchFamily="2"/>
              </a:rPr>
              <a:t>stimula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crearea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locuri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muncă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verzi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contribuind</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diversificarea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economică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regiunii</a:t>
            </a:r>
            <a:r>
              <a:rPr lang="en-US" sz="1100" b="0" i="0" u="none" strike="noStrike" kern="1200" cap="none" spc="0" baseline="0" dirty="0">
                <a:solidFill>
                  <a:srgbClr val="000000"/>
                </a:solidFill>
                <a:uFillTx/>
                <a:latin typeface="Montserrat Light" pitchFamily="2"/>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dirty="0">
              <a:solidFill>
                <a:srgbClr val="000000"/>
              </a:solidFill>
              <a:latin typeface="Montserrat Light"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dirty="0">
              <a:solidFill>
                <a:srgbClr val="000000"/>
              </a:solidFill>
              <a:uFillTx/>
              <a:latin typeface="Montserrat Light"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dirty="0">
              <a:solidFill>
                <a:srgbClr val="000000"/>
              </a:solidFill>
              <a:latin typeface="Montserrat Light"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dirty="0">
              <a:solidFill>
                <a:srgbClr val="000000"/>
              </a:solidFill>
              <a:uFillTx/>
              <a:latin typeface="Montserrat Light"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dirty="0">
              <a:solidFill>
                <a:srgbClr val="D97904"/>
              </a:solidFill>
              <a:latin typeface="Montserrat SemiBold"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p:txBody>
      </p:sp>
      <p:pic>
        <p:nvPicPr>
          <p:cNvPr id="4" name="Picture 6" descr="A smoke stacks in the air&#10;&#10;Description automatically generated with medium confidence">
            <a:extLst>
              <a:ext uri="{FF2B5EF4-FFF2-40B4-BE49-F238E27FC236}">
                <a16:creationId xmlns:a16="http://schemas.microsoft.com/office/drawing/2014/main" id="{551B3FE4-DA7C-83C8-928F-69B50A3C42DC}"/>
              </a:ext>
            </a:extLst>
          </p:cNvPr>
          <p:cNvPicPr>
            <a:picLocks noChangeAspect="1"/>
          </p:cNvPicPr>
          <p:nvPr/>
        </p:nvPicPr>
        <p:blipFill>
          <a:blip r:embed="rId2"/>
          <a:stretch>
            <a:fillRect/>
          </a:stretch>
        </p:blipFill>
        <p:spPr>
          <a:xfrm>
            <a:off x="0" y="179999"/>
            <a:ext cx="3429000" cy="1447796"/>
          </a:xfrm>
          <a:prstGeom prst="rect">
            <a:avLst/>
          </a:prstGeom>
          <a:noFill/>
          <a:ln cap="flat">
            <a:noFill/>
          </a:ln>
        </p:spPr>
      </p:pic>
      <p:pic>
        <p:nvPicPr>
          <p:cNvPr id="5" name="Picture 8" descr="Wind turbines in the fog&#10;&#10;Description automatically generated">
            <a:extLst>
              <a:ext uri="{FF2B5EF4-FFF2-40B4-BE49-F238E27FC236}">
                <a16:creationId xmlns:a16="http://schemas.microsoft.com/office/drawing/2014/main" id="{2DB1484A-5CFE-074C-6C72-396B91C0D35F}"/>
              </a:ext>
            </a:extLst>
          </p:cNvPr>
          <p:cNvPicPr>
            <a:picLocks noChangeAspect="1"/>
          </p:cNvPicPr>
          <p:nvPr/>
        </p:nvPicPr>
        <p:blipFill>
          <a:blip r:embed="rId3"/>
          <a:stretch>
            <a:fillRect/>
          </a:stretch>
        </p:blipFill>
        <p:spPr>
          <a:xfrm>
            <a:off x="3428990" y="179999"/>
            <a:ext cx="3429000" cy="1447796"/>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B03BA8E-6A98-C62F-7BF7-A7A54EB1B7AB}"/>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4" name="TextBox 9">
            <a:extLst>
              <a:ext uri="{FF2B5EF4-FFF2-40B4-BE49-F238E27FC236}">
                <a16:creationId xmlns:a16="http://schemas.microsoft.com/office/drawing/2014/main" id="{F0900BA0-7591-986F-2BA8-700E750681DF}"/>
              </a:ext>
            </a:extLst>
          </p:cNvPr>
          <p:cNvSpPr txBox="1"/>
          <p:nvPr/>
        </p:nvSpPr>
        <p:spPr>
          <a:xfrm>
            <a:off x="1080006" y="2206487"/>
            <a:ext cx="4697976" cy="6518416"/>
          </a:xfrm>
          <a:prstGeom prst="rect">
            <a:avLst/>
          </a:prstGeom>
          <a:noFill/>
          <a:ln cap="flat">
            <a:noFill/>
          </a:ln>
        </p:spPr>
        <p:txBody>
          <a:bodyPr vert="horz" wrap="square" lIns="91440" tIns="45720" rIns="91440" bIns="45720" numCol="2" spcCol="180000" anchor="t"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pt-PT" sz="1100" b="0" i="0" u="none" strike="noStrike" kern="1200" cap="none" spc="0" baseline="0" dirty="0">
                <a:solidFill>
                  <a:srgbClr val="D97904"/>
                </a:solidFill>
                <a:uFillTx/>
                <a:latin typeface="Montserrat SemiBold" pitchFamily="2"/>
              </a:rPr>
              <a:t>5. Desfășurarea unor narațiuni de conștientizare a schimbărilor climatice</a:t>
            </a:r>
          </a:p>
          <a:p>
            <a:pPr marL="0" marR="0" lvl="0" indent="0" algn="l" defTabSz="914400"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desfășura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narațiuni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eficiente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conștientizare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schimbărilor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climatice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microregiunea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Văii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campanii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comunicare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adaptate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specificului</a:t>
            </a:r>
            <a:r>
              <a:rPr lang="en-US" sz="1100" b="0" i="0" u="none" strike="noStrike" kern="1200" cap="none" spc="0" baseline="0" dirty="0">
                <a:solidFill>
                  <a:srgbClr val="000000"/>
                </a:solidFill>
                <a:uFillTx/>
                <a:latin typeface="Montserrat Light" pitchFamily="2"/>
              </a:rPr>
              <a:t> cultural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socio-economic al </a:t>
            </a:r>
            <a:r>
              <a:rPr lang="en-US" sz="1100" b="0" i="0" u="none" strike="noStrike" kern="1200" cap="none" spc="0" baseline="0" dirty="0" err="1">
                <a:solidFill>
                  <a:srgbClr val="000000"/>
                </a:solidFill>
                <a:uFillTx/>
                <a:latin typeface="Montserrat Light" pitchFamily="2"/>
              </a:rPr>
              <a:t>regiunii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campanii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comunitățile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liderii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opinie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organizațiile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societății</a:t>
            </a:r>
            <a:r>
              <a:rPr lang="en-US" sz="1100" b="0" i="0" u="none" strike="noStrike" kern="1200" cap="none" spc="0" baseline="0" dirty="0">
                <a:solidFill>
                  <a:srgbClr val="000000"/>
                </a:solidFill>
                <a:uFillTx/>
                <a:latin typeface="Montserrat Light" pitchFamily="2"/>
              </a:rPr>
              <a:t> civile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crește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gradul</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acceptare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angajament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Educația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privind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schimbările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climatice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putea</a:t>
            </a:r>
            <a:r>
              <a:rPr lang="en-US" sz="1100" b="0" i="0" u="none" strike="noStrike" kern="1200" cap="none" spc="0" baseline="0" dirty="0">
                <a:solidFill>
                  <a:srgbClr val="000000"/>
                </a:solidFill>
                <a:uFillTx/>
                <a:latin typeface="Montserrat Light" pitchFamily="2"/>
              </a:rPr>
              <a:t> fi </a:t>
            </a:r>
            <a:r>
              <a:rPr lang="en-US" sz="1100" b="0" i="0" u="none" strike="noStrike" kern="1200" cap="none" spc="0" baseline="0" dirty="0" err="1">
                <a:solidFill>
                  <a:srgbClr val="000000"/>
                </a:solidFill>
                <a:uFillTx/>
                <a:latin typeface="Montserrat Light" pitchFamily="2"/>
              </a:rPr>
              <a:t>integrată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școli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activitățile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subliniind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importanța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acțiunilor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individuale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colective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combaterea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efecte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asemenea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inițiativele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putea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utiliza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platforme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digitale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media locale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disemina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informații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relevante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accesibile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despre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impactul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schimbărilor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climatice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asupra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mediului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economiei</a:t>
            </a:r>
            <a:r>
              <a:rPr lang="en-US" sz="1100" b="0" i="0" u="none" strike="noStrike" kern="1200" cap="none" spc="0" baseline="0" dirty="0">
                <a:solidFill>
                  <a:srgbClr val="000000"/>
                </a:solidFill>
                <a:uFillTx/>
                <a:latin typeface="Montserrat Light" pitchFamily="2"/>
              </a:rPr>
              <a:t> locale. Este </a:t>
            </a:r>
            <a:r>
              <a:rPr lang="en-US" sz="1100" b="0" i="0" u="none" strike="noStrike" kern="1200" cap="none" spc="0" baseline="0" dirty="0" err="1">
                <a:solidFill>
                  <a:srgbClr val="000000"/>
                </a:solidFill>
                <a:uFillTx/>
                <a:latin typeface="Montserrat Light" pitchFamily="2"/>
              </a:rPr>
              <a:t>necesar</a:t>
            </a:r>
            <a:r>
              <a:rPr lang="en-US" sz="1100" b="0" i="0" u="none" strike="noStrike" kern="1200" cap="none" spc="0" baseline="0" dirty="0">
                <a:solidFill>
                  <a:srgbClr val="000000"/>
                </a:solidFill>
                <a:uFillTx/>
                <a:latin typeface="Montserrat Light" pitchFamily="2"/>
              </a:rPr>
              <a:t> un </a:t>
            </a:r>
            <a:r>
              <a:rPr lang="en-US" sz="1100" b="0" i="0" u="none" strike="noStrike" kern="1200" cap="none" spc="0" baseline="0" dirty="0" err="1">
                <a:solidFill>
                  <a:srgbClr val="000000"/>
                </a:solidFill>
                <a:uFillTx/>
                <a:latin typeface="Montserrat Light" pitchFamily="2"/>
              </a:rPr>
              <a:t>parteneriat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instituțiile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învățământ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sectorul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privat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sprijini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demersuri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promovarea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mesaje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pozitive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exemple</a:t>
            </a:r>
            <a:r>
              <a:rPr lang="en-US" sz="1100" b="0" i="0" u="none" strike="noStrike" kern="1200" cap="none" spc="0" baseline="0" dirty="0">
                <a:solidFill>
                  <a:srgbClr val="000000"/>
                </a:solidFill>
                <a:uFillTx/>
                <a:latin typeface="Montserrat Light" pitchFamily="2"/>
              </a:rPr>
              <a:t> locale de </a:t>
            </a:r>
            <a:r>
              <a:rPr lang="en-US" sz="1100" b="0" i="0" u="none" strike="noStrike" kern="1200" cap="none" spc="0" baseline="0" dirty="0" err="1">
                <a:solidFill>
                  <a:srgbClr val="000000"/>
                </a:solidFill>
                <a:uFillTx/>
                <a:latin typeface="Montserrat Light" pitchFamily="2"/>
              </a:rPr>
              <a:t>succes</a:t>
            </a:r>
            <a:r>
              <a:rPr lang="en-US" sz="1100" b="0" i="0" u="none" strike="noStrike" kern="1200" cap="none" spc="0" baseline="0" dirty="0">
                <a:solidFill>
                  <a:srgbClr val="000000"/>
                </a:solidFill>
                <a:uFillTx/>
                <a:latin typeface="Montserrat Light" pitchFamily="2"/>
              </a:rPr>
              <a:t>, se </a:t>
            </a:r>
            <a:r>
              <a:rPr lang="en-US" sz="1100" b="0" i="0" u="none" strike="noStrike" kern="1200" cap="none" spc="0" baseline="0" dirty="0" err="1">
                <a:solidFill>
                  <a:srgbClr val="000000"/>
                </a:solidFill>
                <a:uFillTx/>
                <a:latin typeface="Montserrat Light" pitchFamily="2"/>
              </a:rPr>
              <a:t>poate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încuraja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tranziția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către</a:t>
            </a:r>
            <a:r>
              <a:rPr lang="en-US" sz="1100" b="0" i="0" u="none" strike="noStrike" kern="1200" cap="none" spc="0" baseline="0" dirty="0">
                <a:solidFill>
                  <a:srgbClr val="000000"/>
                </a:solidFill>
                <a:uFillTx/>
                <a:latin typeface="Montserrat Light" pitchFamily="2"/>
              </a:rPr>
              <a:t> un </a:t>
            </a:r>
            <a:r>
              <a:rPr lang="en-US" sz="1100" b="0" i="0" u="none" strike="noStrike" kern="1200" cap="none" spc="0" baseline="0" dirty="0" err="1">
                <a:solidFill>
                  <a:srgbClr val="000000"/>
                </a:solidFill>
                <a:uFillTx/>
                <a:latin typeface="Montserrat Light" pitchFamily="2"/>
              </a:rPr>
              <a:t>comportament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mai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sustenabil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întreaga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regiune</a:t>
            </a:r>
            <a:r>
              <a:rPr lang="en-US" sz="1100" b="0" i="0" u="none" strike="noStrike" kern="1200" cap="none" spc="0" baseline="0" dirty="0">
                <a:solidFill>
                  <a:srgbClr val="000000"/>
                </a:solidFill>
                <a:uFillTx/>
                <a:latin typeface="Montserrat Light" pitchFamily="2"/>
              </a:rPr>
              <a:t>.</a:t>
            </a:r>
            <a:endParaRPr lang="ro-RO" sz="1100" b="0" i="0" u="none" strike="noStrike" kern="1200" cap="none" spc="0" baseline="0" dirty="0">
              <a:solidFill>
                <a:srgbClr val="000000"/>
              </a:solidFill>
              <a:uFillTx/>
              <a:latin typeface="Montserrat Light" pitchFamily="2"/>
            </a:endParaRPr>
          </a:p>
          <a:p>
            <a:pPr marL="0" marR="0" lvl="0" indent="0" algn="l" defTabSz="914400"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pt-PT" sz="1100" b="0" i="0" u="none" strike="noStrike" kern="1200" cap="none" spc="0" baseline="0" dirty="0">
                <a:solidFill>
                  <a:srgbClr val="D97904"/>
                </a:solidFill>
                <a:uFillTx/>
                <a:latin typeface="Montserrat SemiBold" pitchFamily="2"/>
              </a:rPr>
              <a:t>6. </a:t>
            </a:r>
            <a:r>
              <a:rPr lang="en-US" sz="1100" b="0" i="0" u="none" strike="noStrike" kern="1200" cap="none" spc="0" baseline="0" dirty="0" err="1">
                <a:solidFill>
                  <a:srgbClr val="D97904"/>
                </a:solidFill>
                <a:uFillTx/>
                <a:latin typeface="Montserrat SemiBold" pitchFamily="2"/>
              </a:rPr>
              <a:t>Implicarea</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instituțiilor</a:t>
            </a:r>
            <a:r>
              <a:rPr lang="en-US" sz="1100" b="0" i="0" u="none" strike="noStrike" kern="1200" cap="none" spc="0" baseline="0" dirty="0">
                <a:solidFill>
                  <a:srgbClr val="D97904"/>
                </a:solidFill>
                <a:uFillTx/>
                <a:latin typeface="Montserrat SemiBold" pitchFamily="2"/>
              </a:rPr>
              <a:t> de </a:t>
            </a:r>
            <a:r>
              <a:rPr lang="en-US" sz="1100" b="0" i="0" u="none" strike="noStrike" kern="1200" cap="none" spc="0" baseline="0" dirty="0" err="1">
                <a:solidFill>
                  <a:srgbClr val="D97904"/>
                </a:solidFill>
                <a:uFillTx/>
                <a:latin typeface="Montserrat SemiBold" pitchFamily="2"/>
              </a:rPr>
              <a:t>educație</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și</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cercetare</a:t>
            </a:r>
            <a:r>
              <a:rPr lang="en-US" sz="1100" b="0" i="0" u="none" strike="noStrike" kern="1200" cap="none" spc="0" baseline="0" dirty="0">
                <a:solidFill>
                  <a:srgbClr val="D97904"/>
                </a:solidFill>
                <a:uFillTx/>
                <a:latin typeface="Montserrat SemiBold" pitchFamily="2"/>
              </a:rPr>
              <a:t> </a:t>
            </a:r>
            <a:r>
              <a:rPr lang="ro-RO" sz="1100" dirty="0">
                <a:solidFill>
                  <a:srgbClr val="000000"/>
                </a:solidFill>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maximiza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impactul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implicării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instituțiilor</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educație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cercetare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crearea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parteneriate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strategice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universități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centre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cercetare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Aceste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instituții</a:t>
            </a:r>
            <a:r>
              <a:rPr lang="en-US" sz="1100" b="0" i="0" u="none" strike="noStrike" kern="1200" cap="none" spc="0" baseline="0" dirty="0">
                <a:solidFill>
                  <a:srgbClr val="000000"/>
                </a:solidFill>
                <a:uFillTx/>
                <a:latin typeface="Montserrat Light" pitchFamily="2"/>
              </a:rPr>
              <a:t> pot </a:t>
            </a:r>
            <a:r>
              <a:rPr lang="en-US" sz="1100" b="0" i="0" u="none" strike="noStrike" kern="1200" cap="none" spc="0" baseline="0" dirty="0" err="1">
                <a:solidFill>
                  <a:srgbClr val="000000"/>
                </a:solidFill>
                <a:uFillTx/>
                <a:latin typeface="Montserrat Light" pitchFamily="2"/>
              </a:rPr>
              <a:t>contribui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studii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analize</a:t>
            </a:r>
            <a:r>
              <a:rPr lang="en-US" sz="1100" b="0" i="0" u="none" strike="noStrike" kern="1200" cap="none" spc="0" baseline="0" dirty="0">
                <a:solidFill>
                  <a:srgbClr val="000000"/>
                </a:solidFill>
                <a:uFillTx/>
                <a:latin typeface="Montserrat Light" pitchFamily="2"/>
              </a:rPr>
              <a:t> care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sprijine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sustenabilă</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regiunii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identificând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soluții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inovatoare</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provocările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economice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mediu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programe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educaționale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formare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adaptate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nevoilor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pieței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muncii</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poate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ajuta</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pregătirea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forței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muncă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industrii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emergente</a:t>
            </a:r>
            <a:r>
              <a:rPr lang="en-US" sz="1100" b="0" i="0" u="none" strike="noStrike" kern="1200" cap="none" spc="0" baseline="0" dirty="0">
                <a:solidFill>
                  <a:srgbClr val="000000"/>
                </a:solidFill>
                <a:uFillTx/>
                <a:latin typeface="Montserrat Light" pitchFamily="2"/>
              </a:rPr>
              <a:t>, cum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fi </a:t>
            </a:r>
            <a:r>
              <a:rPr lang="en-US" sz="1100" b="0" i="0" u="none" strike="noStrike" kern="1200" cap="none" spc="0" baseline="0" dirty="0" err="1">
                <a:solidFill>
                  <a:srgbClr val="000000"/>
                </a:solidFill>
                <a:uFillTx/>
                <a:latin typeface="Montserrat Light" pitchFamily="2"/>
              </a:rPr>
              <a:t>cele</a:t>
            </a:r>
            <a:r>
              <a:rPr lang="en-US" sz="1100" b="0" i="0" u="none" strike="noStrike" kern="1200" cap="none" spc="0" baseline="0" dirty="0">
                <a:solidFill>
                  <a:srgbClr val="000000"/>
                </a:solidFill>
                <a:uFillTx/>
                <a:latin typeface="Montserrat Light" pitchFamily="2"/>
              </a:rPr>
              <a:t> din </a:t>
            </a:r>
            <a:r>
              <a:rPr lang="en-US" sz="1100" b="0" i="0" u="none" strike="noStrike" kern="1200" cap="none" spc="0" baseline="0" dirty="0" err="1">
                <a:solidFill>
                  <a:srgbClr val="000000"/>
                </a:solidFill>
                <a:uFillTx/>
                <a:latin typeface="Montserrat Light" pitchFamily="2"/>
              </a:rPr>
              <a:t>domeniul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energiei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verzi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tehnologiilor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digitale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asemenea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inițiativele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cercetare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aplicată</a:t>
            </a:r>
            <a:r>
              <a:rPr lang="en-US" sz="1100" b="0" i="0" u="none" strike="noStrike" kern="1200" cap="none" spc="0" baseline="0" dirty="0">
                <a:solidFill>
                  <a:srgbClr val="000000"/>
                </a:solidFill>
                <a:uFillTx/>
                <a:latin typeface="Montserrat Light" pitchFamily="2"/>
              </a:rPr>
              <a:t> pot </a:t>
            </a:r>
            <a:r>
              <a:rPr lang="en-US" sz="1100" b="0" i="0" u="none" strike="noStrike" kern="1200" cap="none" spc="0" baseline="0" dirty="0" err="1">
                <a:solidFill>
                  <a:srgbClr val="000000"/>
                </a:solidFill>
                <a:uFillTx/>
                <a:latin typeface="Montserrat Light" pitchFamily="2"/>
              </a:rPr>
              <a:t>atrage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investiții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sprijini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antreprenoriatului</a:t>
            </a:r>
            <a:r>
              <a:rPr lang="en-US" sz="1100" b="0" i="0" u="none" strike="noStrike" kern="1200" cap="none" spc="0" baseline="0" dirty="0">
                <a:solidFill>
                  <a:srgbClr val="000000"/>
                </a:solidFill>
                <a:uFillTx/>
                <a:latin typeface="Montserrat Light" pitchFamily="2"/>
              </a:rPr>
              <a:t> local, </a:t>
            </a:r>
            <a:r>
              <a:rPr lang="en-US" sz="1100" b="0" i="0" u="none" strike="noStrike" kern="1200" cap="none" spc="0" baseline="0" dirty="0" err="1">
                <a:solidFill>
                  <a:srgbClr val="000000"/>
                </a:solidFill>
                <a:uFillTx/>
                <a:latin typeface="Montserrat Light" pitchFamily="2"/>
              </a:rPr>
              <a:t>oferind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soluții</a:t>
            </a:r>
            <a:r>
              <a:rPr lang="en-US" sz="1100" b="0" i="0" u="none" strike="noStrike" kern="1200" cap="none" spc="0" baseline="0" dirty="0">
                <a:solidFill>
                  <a:srgbClr val="000000"/>
                </a:solidFill>
                <a:uFillTx/>
                <a:latin typeface="Montserrat Light" pitchFamily="2"/>
              </a:rPr>
              <a:t> practice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accesibile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Crearea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hub-</a:t>
            </a:r>
            <a:r>
              <a:rPr lang="en-US" sz="1100" b="0" i="0" u="none" strike="noStrike" kern="1200" cap="none" spc="0" baseline="0" dirty="0" err="1">
                <a:solidFill>
                  <a:srgbClr val="000000"/>
                </a:solidFill>
                <a:uFillTx/>
                <a:latin typeface="Montserrat Light" pitchFamily="2"/>
              </a:rPr>
              <a:t>uri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inovație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organizarea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evenimente</a:t>
            </a:r>
            <a:r>
              <a:rPr lang="en-US" sz="1100" b="0" i="0" u="none" strike="noStrike" kern="1200" cap="none" spc="0" baseline="0" dirty="0">
                <a:solidFill>
                  <a:srgbClr val="000000"/>
                </a:solidFill>
                <a:uFillTx/>
                <a:latin typeface="Montserrat Light" pitchFamily="2"/>
              </a:rPr>
              <a:t> precum </a:t>
            </a:r>
            <a:r>
              <a:rPr lang="en-US" sz="1100" b="0" i="0" u="none" strike="noStrike" kern="1200" cap="none" spc="0" baseline="0" dirty="0" err="1">
                <a:solidFill>
                  <a:srgbClr val="000000"/>
                </a:solidFill>
                <a:uFillTx/>
                <a:latin typeface="Montserrat Light" pitchFamily="2"/>
              </a:rPr>
              <a:t>conferințe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sau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ateliere</a:t>
            </a:r>
            <a:r>
              <a:rPr lang="en-US" sz="1100" b="0" i="0" u="none" strike="noStrike" kern="1200" cap="none" spc="0" baseline="0" dirty="0">
                <a:solidFill>
                  <a:srgbClr val="000000"/>
                </a:solidFill>
                <a:uFillTx/>
                <a:latin typeface="Montserrat Light" pitchFamily="2"/>
              </a:rPr>
              <a:t> pot </a:t>
            </a:r>
            <a:r>
              <a:rPr lang="en-US" sz="1100" b="0" i="0" u="none" strike="noStrike" kern="1200" cap="none" spc="0" baseline="0" dirty="0" err="1">
                <a:solidFill>
                  <a:srgbClr val="000000"/>
                </a:solidFill>
                <a:uFillTx/>
                <a:latin typeface="Montserrat Light" pitchFamily="2"/>
              </a:rPr>
              <a:t>stimula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colaborarea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mediul</a:t>
            </a:r>
            <a:r>
              <a:rPr lang="en-US" sz="1100" b="0" i="0" u="none" strike="noStrike" kern="1200" cap="none" spc="0" baseline="0" dirty="0">
                <a:solidFill>
                  <a:srgbClr val="000000"/>
                </a:solidFill>
                <a:uFillTx/>
                <a:latin typeface="Montserrat Light" pitchFamily="2"/>
              </a:rPr>
              <a:t> academic, </a:t>
            </a:r>
            <a:r>
              <a:rPr lang="en-US" sz="1100" b="0" i="0" u="none" strike="noStrike" kern="1200" cap="none" spc="0" baseline="0" dirty="0" err="1">
                <a:solidFill>
                  <a:srgbClr val="000000"/>
                </a:solidFill>
                <a:uFillTx/>
                <a:latin typeface="Montserrat Light" pitchFamily="2"/>
              </a:rPr>
              <a:t>administrații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sectorul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privat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valorificarea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cunoștințelor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resurselor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instituții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poate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deveni</a:t>
            </a:r>
            <a:r>
              <a:rPr lang="en-US" sz="1100" b="0" i="0" u="none" strike="noStrike" kern="1200" cap="none" spc="0" baseline="0" dirty="0">
                <a:solidFill>
                  <a:srgbClr val="000000"/>
                </a:solidFill>
                <a:uFillTx/>
                <a:latin typeface="Montserrat Light" pitchFamily="2"/>
              </a:rPr>
              <a:t> un </a:t>
            </a:r>
            <a:r>
              <a:rPr lang="en-US" sz="1100" b="0" i="0" u="none" strike="noStrike" kern="1200" cap="none" spc="0" baseline="0" dirty="0" err="1">
                <a:solidFill>
                  <a:srgbClr val="000000"/>
                </a:solidFill>
                <a:uFillTx/>
                <a:latin typeface="Montserrat Light" pitchFamily="2"/>
              </a:rPr>
              <a:t>exemplu</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regenerare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bazată</a:t>
            </a:r>
            <a:r>
              <a:rPr lang="en-US" sz="1100" b="0" i="0" u="none" strike="noStrike" kern="1200" cap="none" spc="0" baseline="0" dirty="0">
                <a:solidFill>
                  <a:srgbClr val="000000"/>
                </a:solidFill>
                <a:uFillTx/>
                <a:latin typeface="Montserrat Light" pitchFamily="2"/>
              </a:rPr>
              <a:t> pe </a:t>
            </a:r>
            <a:r>
              <a:rPr lang="en-US" sz="1100" b="0" i="0" u="none" strike="noStrike" kern="1200" cap="none" spc="0" baseline="0" dirty="0" err="1">
                <a:solidFill>
                  <a:srgbClr val="000000"/>
                </a:solidFill>
                <a:uFillTx/>
                <a:latin typeface="Montserrat Light" pitchFamily="2"/>
              </a:rPr>
              <a:t>educație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inovație</a:t>
            </a:r>
            <a:r>
              <a:rPr lang="en-US" sz="1100" b="0" i="0" u="none" strike="noStrike" kern="1200" cap="none" spc="0" baseline="0" dirty="0">
                <a:solidFill>
                  <a:srgbClr val="000000"/>
                </a:solidFill>
                <a:uFillTx/>
                <a:latin typeface="Montserrat Light" pitchFamily="2"/>
              </a:rPr>
              <a:t>.</a:t>
            </a:r>
            <a:endParaRPr lang="pt-PT" sz="1100" b="0" i="0" u="none" strike="noStrike" kern="1200" cap="none" spc="0" baseline="0" dirty="0">
              <a:solidFill>
                <a:srgbClr val="000000"/>
              </a:solidFill>
              <a:uFillTx/>
              <a:latin typeface="Montserrat Light" pitchFamily="2"/>
            </a:endParaRPr>
          </a:p>
        </p:txBody>
      </p:sp>
      <p:pic>
        <p:nvPicPr>
          <p:cNvPr id="5" name="Picture 6" descr="A hand holding a sign&#10;&#10;Description automatically generated">
            <a:extLst>
              <a:ext uri="{FF2B5EF4-FFF2-40B4-BE49-F238E27FC236}">
                <a16:creationId xmlns:a16="http://schemas.microsoft.com/office/drawing/2014/main" id="{EF5F5937-CFD9-2B35-1C26-81B951D7FD0E}"/>
              </a:ext>
            </a:extLst>
          </p:cNvPr>
          <p:cNvPicPr>
            <a:picLocks noChangeAspect="1"/>
          </p:cNvPicPr>
          <p:nvPr/>
        </p:nvPicPr>
        <p:blipFill>
          <a:blip r:embed="rId2"/>
          <a:stretch>
            <a:fillRect/>
          </a:stretch>
        </p:blipFill>
        <p:spPr>
          <a:xfrm>
            <a:off x="0" y="179999"/>
            <a:ext cx="6858000" cy="1447796"/>
          </a:xfrm>
          <a:prstGeom prst="rect">
            <a:avLst/>
          </a:prstGeom>
          <a:noFill/>
          <a:ln cap="flat">
            <a:noFill/>
          </a:ln>
        </p:spPr>
      </p:pic>
    </p:spTree>
    <p:extLst>
      <p:ext uri="{BB962C8B-B14F-4D97-AF65-F5344CB8AC3E}">
        <p14:creationId xmlns:p14="http://schemas.microsoft.com/office/powerpoint/2010/main" val="72262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0DD49C3-8EF2-1D2D-804C-0F757D752547}"/>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3" name="TextBox 9">
            <a:extLst>
              <a:ext uri="{FF2B5EF4-FFF2-40B4-BE49-F238E27FC236}">
                <a16:creationId xmlns:a16="http://schemas.microsoft.com/office/drawing/2014/main" id="{38FB680F-6561-1136-6977-A192646E143B}"/>
              </a:ext>
            </a:extLst>
          </p:cNvPr>
          <p:cNvSpPr txBox="1"/>
          <p:nvPr/>
        </p:nvSpPr>
        <p:spPr>
          <a:xfrm>
            <a:off x="1080006" y="2167886"/>
            <a:ext cx="4697976" cy="7355860"/>
          </a:xfrm>
          <a:prstGeom prst="rect">
            <a:avLst/>
          </a:prstGeom>
          <a:noFill/>
          <a:ln cap="flat">
            <a:noFill/>
          </a:ln>
        </p:spPr>
        <p:txBody>
          <a:bodyPr vert="horz" wrap="square" lIns="91440" tIns="45720" rIns="91440" bIns="45720" numCol="2" spcCol="18000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100" dirty="0">
                <a:solidFill>
                  <a:srgbClr val="D97904"/>
                </a:solidFill>
                <a:latin typeface="Montserrat SemiBold" pitchFamily="2"/>
              </a:rPr>
              <a:t>7</a:t>
            </a:r>
            <a:r>
              <a:rPr lang="pt-PT" sz="1100" b="0" i="0" u="none" strike="noStrike" kern="1200" cap="none" spc="0" baseline="0" dirty="0">
                <a:solidFill>
                  <a:srgbClr val="D97904"/>
                </a:solidFill>
                <a:uFillTx/>
                <a:latin typeface="Montserrat SemiBold" pitchFamily="2"/>
              </a:rPr>
              <a:t>. Împuternicirea administrațiilor locale</a:t>
            </a: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sprijini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împuternicirea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administrațiilor</a:t>
            </a:r>
            <a:r>
              <a:rPr lang="en-US" sz="1100" b="0" i="0" u="none" strike="noStrike" kern="1200" cap="none" spc="0" baseline="0" dirty="0">
                <a:solidFill>
                  <a:srgbClr val="000000"/>
                </a:solidFill>
                <a:uFillTx/>
                <a:latin typeface="Montserrat Light" pitchFamily="2"/>
              </a:rPr>
              <a:t> locale din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necesar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se </a:t>
            </a:r>
            <a:r>
              <a:rPr lang="en-US" sz="1100" b="0" i="0" u="none" strike="noStrike" kern="1200" cap="none" spc="0" baseline="0" dirty="0" err="1">
                <a:solidFill>
                  <a:srgbClr val="000000"/>
                </a:solidFill>
                <a:uFillTx/>
                <a:latin typeface="Montserrat Light" pitchFamily="2"/>
              </a:rPr>
              <a:t>acorde</a:t>
            </a:r>
            <a:r>
              <a:rPr lang="en-US" sz="1100" b="0" i="0" u="none" strike="noStrike" kern="1200" cap="none" spc="0" baseline="0" dirty="0">
                <a:solidFill>
                  <a:srgbClr val="000000"/>
                </a:solidFill>
                <a:uFillTx/>
                <a:latin typeface="Montserrat Light" pitchFamily="2"/>
              </a:rPr>
              <a:t> o </a:t>
            </a:r>
            <a:r>
              <a:rPr lang="en-US" sz="1100" b="0" i="0" u="none" strike="noStrike" kern="1200" cap="none" spc="0" baseline="0" dirty="0" err="1">
                <a:solidFill>
                  <a:srgbClr val="000000"/>
                </a:solidFill>
                <a:uFillTx/>
                <a:latin typeface="Montserrat Light" pitchFamily="2"/>
              </a:rPr>
              <a:t>atenție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deosebită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consolidării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capacităților</a:t>
            </a:r>
            <a:r>
              <a:rPr lang="en-US" sz="1100" b="0" i="0" u="none" strike="noStrike" kern="1200" cap="none" spc="0" baseline="0" dirty="0">
                <a:solidFill>
                  <a:srgbClr val="000000"/>
                </a:solidFill>
                <a:uFillTx/>
                <a:latin typeface="Montserrat Light" pitchFamily="2"/>
              </a:rPr>
              <a:t> administrative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financiare</a:t>
            </a:r>
            <a:r>
              <a:rPr lang="en-US" sz="1100" b="0" i="0" u="none" strike="noStrike" kern="1200" cap="none" spc="0" baseline="0" dirty="0">
                <a:solidFill>
                  <a:srgbClr val="000000"/>
                </a:solidFill>
                <a:uFillTx/>
                <a:latin typeface="Montserrat Light" pitchFamily="2"/>
              </a:rPr>
              <a:t> ale </a:t>
            </a:r>
            <a:r>
              <a:rPr lang="en-US" sz="1100" b="0" i="0" u="none" strike="noStrike" kern="1200" cap="none" spc="0" baseline="0" dirty="0" err="1">
                <a:solidFill>
                  <a:srgbClr val="000000"/>
                </a:solidFill>
                <a:uFillTx/>
                <a:latin typeface="Montserrat Light" pitchFamily="2"/>
              </a:rPr>
              <a:t>acestora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lucru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poate</a:t>
            </a:r>
            <a:r>
              <a:rPr lang="en-US" sz="1100" b="0" i="0" u="none" strike="noStrike" kern="1200" cap="none" spc="0" baseline="0" dirty="0">
                <a:solidFill>
                  <a:srgbClr val="000000"/>
                </a:solidFill>
                <a:uFillTx/>
                <a:latin typeface="Montserrat Light" pitchFamily="2"/>
              </a:rPr>
              <a:t> fi </a:t>
            </a:r>
            <a:r>
              <a:rPr lang="en-US" sz="1100" b="0" i="0" u="none" strike="noStrike" kern="1200" cap="none" spc="0" baseline="0" dirty="0" err="1">
                <a:solidFill>
                  <a:srgbClr val="000000"/>
                </a:solidFill>
                <a:uFillTx/>
                <a:latin typeface="Montserrat Light" pitchFamily="2"/>
              </a:rPr>
              <a:t>realizat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programe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formare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profesională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funcționarii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publici</a:t>
            </a:r>
            <a:r>
              <a:rPr lang="en-US" sz="1100" b="0" i="0" u="none" strike="noStrike" kern="1200" cap="none" spc="0" baseline="0" dirty="0">
                <a:solidFill>
                  <a:srgbClr val="000000"/>
                </a:solidFill>
                <a:uFillTx/>
                <a:latin typeface="Montserrat Light" pitchFamily="2"/>
              </a:rPr>
              <a:t>, care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pregătească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gestioneze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eficient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fondurile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europene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proiecte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infrastructură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durabilă</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asemenea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implementarea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mecanisme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colaborare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autoritățile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sectorul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privat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atrage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investiții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stimula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economică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regională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Guvernul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sprijine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decentralizarea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procesului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luare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deciziilor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oferind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administrațiilor</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mai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multă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autonomie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gestionarea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resurselor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implementarea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proiectelor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Crearea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unor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platforme</a:t>
            </a:r>
            <a:r>
              <a:rPr lang="en-US" sz="1100" b="0" i="0" u="none" strike="noStrike" kern="1200" cap="none" spc="0" baseline="0" dirty="0">
                <a:solidFill>
                  <a:srgbClr val="000000"/>
                </a:solidFill>
                <a:uFillTx/>
                <a:latin typeface="Montserrat Light" pitchFamily="2"/>
              </a:rPr>
              <a:t> de dialog </a:t>
            </a:r>
            <a:r>
              <a:rPr lang="en-US" sz="1100" b="0" i="0" u="none" strike="noStrike" kern="1200" cap="none" spc="0" baseline="0" dirty="0" err="1">
                <a:solidFill>
                  <a:srgbClr val="000000"/>
                </a:solidFill>
                <a:uFillTx/>
                <a:latin typeface="Montserrat Light" pitchFamily="2"/>
              </a:rPr>
              <a:t>între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cetățeni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autorități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contribui</a:t>
            </a:r>
            <a:r>
              <a:rPr lang="en-US" sz="1100" b="0" i="0" u="none" strike="noStrike" kern="1200" cap="none" spc="0" baseline="0" dirty="0">
                <a:solidFill>
                  <a:srgbClr val="000000"/>
                </a:solidFill>
                <a:uFillTx/>
                <a:latin typeface="Montserrat Light" pitchFamily="2"/>
              </a:rPr>
              <a:t> la o </a:t>
            </a:r>
            <a:r>
              <a:rPr lang="en-US" sz="1100" b="0" i="0" u="none" strike="noStrike" kern="1200" cap="none" spc="0" baseline="0" dirty="0" err="1">
                <a:solidFill>
                  <a:srgbClr val="000000"/>
                </a:solidFill>
                <a:uFillTx/>
                <a:latin typeface="Montserrat Light" pitchFamily="2"/>
              </a:rPr>
              <a:t>guvernare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mai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transparentă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la o </a:t>
            </a:r>
            <a:r>
              <a:rPr lang="en-US" sz="1100" b="0" i="0" u="none" strike="noStrike" kern="1200" cap="none" spc="0" baseline="0" dirty="0" err="1">
                <a:solidFill>
                  <a:srgbClr val="000000"/>
                </a:solidFill>
                <a:uFillTx/>
                <a:latin typeface="Montserrat Light" pitchFamily="2"/>
              </a:rPr>
              <a:t>mai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bună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înțelegere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nevoilor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comunității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aceste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măsuri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vor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deveni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mai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eficiente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capabile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răspundă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provocărilor</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într</a:t>
            </a:r>
            <a:r>
              <a:rPr lang="en-US" sz="1100" b="0" i="0" u="none" strike="noStrike" kern="1200" cap="none" spc="0" baseline="0" dirty="0">
                <a:solidFill>
                  <a:srgbClr val="000000"/>
                </a:solidFill>
                <a:uFillTx/>
                <a:latin typeface="Montserrat Light" pitchFamily="2"/>
              </a:rPr>
              <a:t>-un mod </a:t>
            </a:r>
            <a:r>
              <a:rPr lang="en-US" sz="1100" b="0" i="0" u="none" strike="noStrike" kern="1200" cap="none" spc="0" baseline="0" dirty="0" err="1">
                <a:solidFill>
                  <a:srgbClr val="000000"/>
                </a:solidFill>
                <a:uFillTx/>
                <a:latin typeface="Montserrat Light" pitchFamily="2"/>
              </a:rPr>
              <a:t>sustenabil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inovator</a:t>
            </a:r>
            <a:r>
              <a:rPr lang="en-US" sz="1100" b="0" i="0" u="none" strike="noStrike" kern="1200" cap="none" spc="0" baseline="0" dirty="0">
                <a:solidFill>
                  <a:srgbClr val="000000"/>
                </a:solidFill>
                <a:uFillTx/>
                <a:latin typeface="Montserrat Light" pitchFamily="2"/>
              </a:rPr>
              <a:t>.</a:t>
            </a:r>
          </a:p>
          <a:p>
            <a:pPr marL="0" marR="0" lvl="0" indent="0" algn="l"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pt-PT" sz="1100" b="0" i="0" u="none" strike="noStrike" kern="1200" cap="none" spc="0" baseline="0" dirty="0">
              <a:solidFill>
                <a:srgbClr val="000000"/>
              </a:solidFill>
              <a:uFillTx/>
              <a:latin typeface="Montserrat Light"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100" dirty="0">
                <a:solidFill>
                  <a:srgbClr val="D97904"/>
                </a:solidFill>
                <a:latin typeface="Montserrat SemiBold" pitchFamily="2"/>
              </a:rPr>
              <a:t>8</a:t>
            </a:r>
            <a:r>
              <a:rPr lang="pt-PT" sz="1100" b="0" i="0" u="none" strike="noStrike" kern="1200" cap="none" spc="0" baseline="0" dirty="0">
                <a:solidFill>
                  <a:srgbClr val="D97904"/>
                </a:solidFill>
                <a:uFillTx/>
                <a:latin typeface="Montserrat SemiBold" pitchFamily="2"/>
              </a:rPr>
              <a:t>. Îmbunătățirea conectivității regionale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îmbunătăți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conectivitatea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regională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Valea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Jiului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necesar</a:t>
            </a:r>
            <a:r>
              <a:rPr lang="en-US" sz="1100" b="0" i="0" u="none" strike="noStrike" kern="1200" cap="none" spc="0" baseline="0" dirty="0">
                <a:solidFill>
                  <a:srgbClr val="000000"/>
                </a:solidFill>
                <a:uFillTx/>
                <a:latin typeface="Montserrat Light" pitchFamily="2"/>
              </a:rPr>
              <a:t> un plan strategic </a:t>
            </a:r>
            <a:r>
              <a:rPr lang="en-US" sz="1100" b="0" i="0" u="none" strike="noStrike" kern="1200" cap="none" spc="0" baseline="0" dirty="0" err="1">
                <a:solidFill>
                  <a:srgbClr val="000000"/>
                </a:solidFill>
                <a:uFillTx/>
                <a:latin typeface="Montserrat Light" pitchFamily="2"/>
              </a:rPr>
              <a:t>integrat</a:t>
            </a:r>
            <a:r>
              <a:rPr lang="en-US" sz="1100" b="0" i="0" u="none" strike="noStrike" kern="1200" cap="none" spc="0" baseline="0" dirty="0">
                <a:solidFill>
                  <a:srgbClr val="000000"/>
                </a:solidFill>
                <a:uFillTx/>
                <a:latin typeface="Montserrat Light" pitchFamily="2"/>
              </a:rPr>
              <a:t> care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modernizeze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infrastructura</a:t>
            </a:r>
            <a:r>
              <a:rPr lang="en-US" sz="1100" b="0" i="0" u="none" strike="noStrike" kern="1200" cap="none" spc="0" baseline="0" dirty="0">
                <a:solidFill>
                  <a:srgbClr val="000000"/>
                </a:solidFill>
                <a:uFillTx/>
                <a:latin typeface="Montserrat Light" pitchFamily="2"/>
              </a:rPr>
              <a:t> de transport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comunicații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Prioritatea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fie </a:t>
            </a:r>
            <a:r>
              <a:rPr lang="en-US" sz="1100" b="0" i="0" u="none" strike="noStrike" kern="1200" cap="none" spc="0" baseline="0" dirty="0" err="1">
                <a:solidFill>
                  <a:srgbClr val="000000"/>
                </a:solidFill>
                <a:uFillTx/>
                <a:latin typeface="Montserrat Light" pitchFamily="2"/>
              </a:rPr>
              <a:t>reabilitarea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drumurilor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căilor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ferate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asigurând</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legături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rapide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sigure</a:t>
            </a:r>
            <a:r>
              <a:rPr lang="en-US" sz="1100" b="0" i="0" u="none" strike="noStrike" kern="1200" cap="none" spc="0" baseline="0" dirty="0">
                <a:solidFill>
                  <a:srgbClr val="000000"/>
                </a:solidFill>
                <a:uFillTx/>
                <a:latin typeface="Montserrat Light" pitchFamily="2"/>
              </a:rPr>
              <a:t> cu </a:t>
            </a:r>
            <a:r>
              <a:rPr lang="en-US" sz="1100" b="0" i="0" u="none" strike="noStrike" kern="1200" cap="none" spc="0" baseline="0" dirty="0" err="1">
                <a:solidFill>
                  <a:srgbClr val="000000"/>
                </a:solidFill>
                <a:uFillTx/>
                <a:latin typeface="Montserrat Light" pitchFamily="2"/>
              </a:rPr>
              <a:t>principalele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orașe</a:t>
            </a:r>
            <a:r>
              <a:rPr lang="en-US" sz="1100" b="0" i="0" u="none" strike="noStrike" kern="1200" cap="none" spc="0" baseline="0" dirty="0">
                <a:solidFill>
                  <a:srgbClr val="000000"/>
                </a:solidFill>
                <a:uFillTx/>
                <a:latin typeface="Montserrat Light" pitchFamily="2"/>
              </a:rPr>
              <a:t> din </a:t>
            </a:r>
            <a:r>
              <a:rPr lang="en-US" sz="1100" b="0" i="0" u="none" strike="noStrike" kern="1200" cap="none" spc="0" baseline="0" dirty="0" err="1">
                <a:solidFill>
                  <a:srgbClr val="000000"/>
                </a:solidFill>
                <a:uFillTx/>
                <a:latin typeface="Montserrat Light" pitchFamily="2"/>
              </a:rPr>
              <a:t>regiune</a:t>
            </a:r>
            <a:r>
              <a:rPr lang="en-US" sz="1100" b="0" i="0" u="none" strike="noStrike" kern="1200" cap="none" spc="0" baseline="0" dirty="0">
                <a:solidFill>
                  <a:srgbClr val="000000"/>
                </a:solidFill>
                <a:uFillTx/>
                <a:latin typeface="Montserrat Light" pitchFamily="2"/>
              </a:rPr>
              <a:t>, precum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cu </a:t>
            </a:r>
            <a:r>
              <a:rPr lang="en-US" sz="1100" b="0" i="0" u="none" strike="noStrike" kern="1200" cap="none" spc="0" baseline="0" dirty="0" err="1">
                <a:solidFill>
                  <a:srgbClr val="000000"/>
                </a:solidFill>
                <a:uFillTx/>
                <a:latin typeface="Montserrat Light" pitchFamily="2"/>
              </a:rPr>
              <a:t>coridoarele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naționale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europene</a:t>
            </a:r>
            <a:r>
              <a:rPr lang="en-US" sz="1100" b="0" i="0" u="none" strike="noStrike" kern="1200" cap="none" spc="0" baseline="0" dirty="0">
                <a:solidFill>
                  <a:srgbClr val="000000"/>
                </a:solidFill>
                <a:uFillTx/>
                <a:latin typeface="Montserrat Light" pitchFamily="2"/>
              </a:rPr>
              <a:t> de transport. </a:t>
            </a:r>
            <a:r>
              <a:rPr lang="en-US" sz="1100" b="0" i="0" u="none" strike="noStrike" kern="1200" cap="none" spc="0" baseline="0" dirty="0" err="1">
                <a:solidFill>
                  <a:srgbClr val="000000"/>
                </a:solidFill>
                <a:uFillTx/>
                <a:latin typeface="Montserrat Light" pitchFamily="2"/>
              </a:rPr>
              <a:t>Dezvoltarea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rețelelor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digitale</a:t>
            </a:r>
            <a:r>
              <a:rPr lang="en-US" sz="1100" b="0" i="0" u="none" strike="noStrike" kern="1200" cap="none" spc="0" baseline="0" dirty="0">
                <a:solidFill>
                  <a:srgbClr val="000000"/>
                </a:solidFill>
                <a:uFillTx/>
                <a:latin typeface="Montserrat Light" pitchFamily="2"/>
              </a:rPr>
              <a:t> de mare </a:t>
            </a:r>
            <a:r>
              <a:rPr lang="en-US" sz="1100" b="0" i="0" u="none" strike="noStrike" kern="1200" cap="none" spc="0" baseline="0" dirty="0" err="1">
                <a:solidFill>
                  <a:srgbClr val="000000"/>
                </a:solidFill>
                <a:uFillTx/>
                <a:latin typeface="Montserrat Light" pitchFamily="2"/>
              </a:rPr>
              <a:t>viteză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esențială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conecta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comunitățile</a:t>
            </a:r>
            <a:r>
              <a:rPr lang="en-US" sz="1100" b="0" i="0" u="none" strike="noStrike" kern="1200" cap="none" spc="0" baseline="0" dirty="0">
                <a:solidFill>
                  <a:srgbClr val="000000"/>
                </a:solidFill>
                <a:uFillTx/>
                <a:latin typeface="Montserrat Light" pitchFamily="2"/>
              </a:rPr>
              <a:t> locale la </a:t>
            </a:r>
            <a:r>
              <a:rPr lang="en-US" sz="1100" b="0" i="0" u="none" strike="noStrike" kern="1200" cap="none" spc="0" baseline="0" dirty="0" err="1">
                <a:solidFill>
                  <a:srgbClr val="000000"/>
                </a:solidFill>
                <a:uFillTx/>
                <a:latin typeface="Montserrat Light" pitchFamily="2"/>
              </a:rPr>
              <a:t>oportunități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educaționale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economice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sociale</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asemenea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trebui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se </a:t>
            </a:r>
            <a:r>
              <a:rPr lang="en-US" sz="1100" b="0" i="0" u="none" strike="noStrike" kern="1200" cap="none" spc="0" baseline="0" dirty="0" err="1">
                <a:solidFill>
                  <a:srgbClr val="000000"/>
                </a:solidFill>
                <a:uFillTx/>
                <a:latin typeface="Montserrat Light" pitchFamily="2"/>
              </a:rPr>
              <a:t>acorde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atenție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transportului</a:t>
            </a:r>
            <a:r>
              <a:rPr lang="en-US" sz="1100" b="0" i="0" u="none" strike="noStrike" kern="1200" cap="none" spc="0" baseline="0" dirty="0">
                <a:solidFill>
                  <a:srgbClr val="000000"/>
                </a:solidFill>
                <a:uFillTx/>
                <a:latin typeface="Montserrat Light" pitchFamily="2"/>
              </a:rPr>
              <a:t> public ecologic, </a:t>
            </a:r>
            <a:r>
              <a:rPr lang="en-US" sz="1100" b="0" i="0" u="none" strike="noStrike" kern="1200" cap="none" spc="0" baseline="0" dirty="0" err="1">
                <a:solidFill>
                  <a:srgbClr val="000000"/>
                </a:solidFill>
                <a:uFillTx/>
                <a:latin typeface="Montserrat Light" pitchFamily="2"/>
              </a:rPr>
              <a:t>prin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investiții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autobuze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electrice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stații</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încărcare</a:t>
            </a:r>
            <a:r>
              <a:rPr lang="en-US" sz="1100" b="0" i="0" u="none" strike="noStrike" kern="1200" cap="none" spc="0" baseline="0" dirty="0">
                <a:solidFill>
                  <a:srgbClr val="000000"/>
                </a:solidFill>
                <a:uFillTx/>
                <a:latin typeface="Montserrat Light" pitchFamily="2"/>
              </a:rPr>
              <a:t>, care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reducă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emisiile</a:t>
            </a:r>
            <a:r>
              <a:rPr lang="en-US" sz="1100" b="0" i="0" u="none" strike="noStrike" kern="1200" cap="none" spc="0" baseline="0" dirty="0">
                <a:solidFill>
                  <a:srgbClr val="000000"/>
                </a:solidFill>
                <a:uFillTx/>
                <a:latin typeface="Montserrat Light" pitchFamily="2"/>
              </a:rPr>
              <a:t> de carbon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încurajeze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mobilitatea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durabilă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Parteneriatele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între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administrațiile</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guvern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mediul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privat</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organizațiile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internaționale</a:t>
            </a:r>
            <a:r>
              <a:rPr lang="en-US" sz="1100" b="0" i="0" u="none" strike="noStrike" kern="1200" cap="none" spc="0" baseline="0" dirty="0">
                <a:solidFill>
                  <a:srgbClr val="000000"/>
                </a:solidFill>
                <a:uFillTx/>
                <a:latin typeface="Montserrat Light" pitchFamily="2"/>
              </a:rPr>
              <a:t> sunt </a:t>
            </a:r>
            <a:r>
              <a:rPr lang="en-US" sz="1100" b="0" i="0" u="none" strike="noStrike" kern="1200" cap="none" spc="0" baseline="0" dirty="0" err="1">
                <a:solidFill>
                  <a:srgbClr val="000000"/>
                </a:solidFill>
                <a:uFillTx/>
                <a:latin typeface="Montserrat Light" pitchFamily="2"/>
              </a:rPr>
              <a:t>cruciale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pentru</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atragerea</a:t>
            </a:r>
            <a:r>
              <a:rPr lang="en-US" sz="1100" b="0" i="0" u="none" strike="noStrike" kern="1200" cap="none" spc="0" baseline="0" dirty="0">
                <a:solidFill>
                  <a:srgbClr val="000000"/>
                </a:solidFill>
                <a:uFillTx/>
                <a:latin typeface="Montserrat Light" pitchFamily="2"/>
              </a:rPr>
              <a:t> de </a:t>
            </a:r>
            <a:r>
              <a:rPr lang="en-US" sz="1100" b="0" i="0" u="none" strike="noStrike" kern="1200" cap="none" spc="0" baseline="0" dirty="0" err="1">
                <a:solidFill>
                  <a:srgbClr val="000000"/>
                </a:solidFill>
                <a:uFillTx/>
                <a:latin typeface="Montserrat Light" pitchFamily="2"/>
              </a:rPr>
              <a:t>finanțări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și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implementarea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proiectelor</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final, </a:t>
            </a:r>
            <a:r>
              <a:rPr lang="en-US" sz="1100" b="0" i="0" u="none" strike="noStrike" kern="1200" cap="none" spc="0" baseline="0" dirty="0" err="1">
                <a:solidFill>
                  <a:srgbClr val="000000"/>
                </a:solidFill>
                <a:uFillTx/>
                <a:latin typeface="Montserrat Light" pitchFamily="2"/>
              </a:rPr>
              <a:t>implicarea</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comunităților</a:t>
            </a:r>
            <a:r>
              <a:rPr lang="en-US" sz="1100" b="0" i="0" u="none" strike="noStrike" kern="1200" cap="none" spc="0" baseline="0" dirty="0">
                <a:solidFill>
                  <a:srgbClr val="000000"/>
                </a:solidFill>
                <a:uFillTx/>
                <a:latin typeface="Montserrat Light" pitchFamily="2"/>
              </a:rPr>
              <a:t> locale </a:t>
            </a:r>
            <a:r>
              <a:rPr lang="en-US" sz="1100" b="0" i="0" u="none" strike="noStrike" kern="1200" cap="none" spc="0" baseline="0" dirty="0" err="1">
                <a:solidFill>
                  <a:srgbClr val="000000"/>
                </a:solidFill>
                <a:uFillTx/>
                <a:latin typeface="Montserrat Light" pitchFamily="2"/>
              </a:rPr>
              <a:t>în</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procesul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decizional</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poate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asigura</a:t>
            </a:r>
            <a:r>
              <a:rPr lang="en-US" sz="1100" b="0" i="0" u="none" strike="noStrike" kern="1200" cap="none" spc="0" baseline="0" dirty="0">
                <a:solidFill>
                  <a:srgbClr val="000000"/>
                </a:solidFill>
                <a:uFillTx/>
                <a:latin typeface="Montserrat Light" pitchFamily="2"/>
              </a:rPr>
              <a:t> o </a:t>
            </a:r>
            <a:r>
              <a:rPr lang="en-US" sz="1100" b="0" i="0" u="none" strike="noStrike" kern="1200" cap="none" spc="0" baseline="0" dirty="0" err="1">
                <a:solidFill>
                  <a:srgbClr val="000000"/>
                </a:solidFill>
                <a:uFillTx/>
                <a:latin typeface="Montserrat Light" pitchFamily="2"/>
              </a:rPr>
              <a:t>mai</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bună</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adaptare</a:t>
            </a:r>
            <a:r>
              <a:rPr lang="en-US" sz="1100" b="0" i="0" u="none" strike="noStrike" kern="1200" cap="none" spc="0" baseline="0" dirty="0">
                <a:solidFill>
                  <a:srgbClr val="000000"/>
                </a:solidFill>
                <a:uFillTx/>
                <a:latin typeface="Montserrat Light" pitchFamily="2"/>
              </a:rPr>
              <a:t> a </a:t>
            </a:r>
            <a:r>
              <a:rPr lang="en-US" sz="1100" b="0" i="0" u="none" strike="noStrike" kern="1200" cap="none" spc="0" baseline="0" dirty="0" err="1">
                <a:solidFill>
                  <a:srgbClr val="000000"/>
                </a:solidFill>
                <a:uFillTx/>
                <a:latin typeface="Montserrat Light" pitchFamily="2"/>
              </a:rPr>
              <a:t>soluțiilor</a:t>
            </a:r>
            <a:r>
              <a:rPr lang="en-US" sz="1100" b="0" i="0" u="none" strike="noStrike" kern="1200" cap="none" spc="0" baseline="0" dirty="0">
                <a:solidFill>
                  <a:srgbClr val="000000"/>
                </a:solidFill>
                <a:uFillTx/>
                <a:latin typeface="Montserrat Light" pitchFamily="2"/>
              </a:rPr>
              <a:t> la </a:t>
            </a:r>
            <a:r>
              <a:rPr lang="en-US" sz="1100" b="0" i="0" u="none" strike="noStrike" kern="1200" cap="none" spc="0" baseline="0" dirty="0" err="1">
                <a:solidFill>
                  <a:srgbClr val="000000"/>
                </a:solidFill>
                <a:uFillTx/>
                <a:latin typeface="Montserrat Light" pitchFamily="2"/>
              </a:rPr>
              <a:t>nevoile</a:t>
            </a:r>
            <a:r>
              <a:rPr lang="en-US" sz="1100" b="0" i="0" u="none" strike="noStrike" kern="1200" cap="none" spc="0" baseline="0" dirty="0">
                <a:solidFill>
                  <a:srgbClr val="000000"/>
                </a:solidFill>
                <a:uFillTx/>
                <a:latin typeface="Montserrat Light" pitchFamily="2"/>
              </a:rPr>
              <a:t> </a:t>
            </a:r>
            <a:r>
              <a:rPr lang="en-US" sz="1100" b="0" i="0" u="none" strike="noStrike" kern="1200" cap="none" spc="0" baseline="0" dirty="0" err="1">
                <a:solidFill>
                  <a:srgbClr val="000000"/>
                </a:solidFill>
                <a:uFillTx/>
                <a:latin typeface="Montserrat Light" pitchFamily="2"/>
              </a:rPr>
              <a:t>specifice</a:t>
            </a:r>
            <a:r>
              <a:rPr lang="en-US" sz="1100" b="0" i="0" u="none" strike="noStrike" kern="1200" cap="none" spc="0" baseline="0" dirty="0">
                <a:solidFill>
                  <a:srgbClr val="000000"/>
                </a:solidFill>
                <a:uFillTx/>
                <a:latin typeface="Montserrat Light" pitchFamily="2"/>
              </a:rPr>
              <a:t> ale </a:t>
            </a:r>
            <a:r>
              <a:rPr lang="en-US" sz="1100" b="0" i="0" u="none" strike="noStrike" kern="1200" cap="none" spc="0" baseline="0" dirty="0" err="1">
                <a:solidFill>
                  <a:srgbClr val="000000"/>
                </a:solidFill>
                <a:uFillTx/>
                <a:latin typeface="Montserrat Light" pitchFamily="2"/>
              </a:rPr>
              <a:t>regiunii</a:t>
            </a:r>
            <a:r>
              <a:rPr lang="en-US" sz="1100" b="0" i="0" u="none" strike="noStrike" kern="1200" cap="none" spc="0" baseline="0" dirty="0">
                <a:solidFill>
                  <a:srgbClr val="000000"/>
                </a:solidFill>
                <a:uFillTx/>
                <a:latin typeface="Montserrat Light" pitchFamily="2"/>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100" b="0" i="0" u="none" strike="noStrike" kern="1200" cap="none" spc="0" baseline="0" dirty="0">
              <a:solidFill>
                <a:srgbClr val="D97904"/>
              </a:solidFill>
              <a:uFillTx/>
              <a:latin typeface="Montserrat SemiBold" pitchFamily="2"/>
            </a:endParaRPr>
          </a:p>
        </p:txBody>
      </p:sp>
      <p:pic>
        <p:nvPicPr>
          <p:cNvPr id="4" name="Picture 6" descr="A smoke stacks in the air&#10;&#10;Description automatically generated with medium confidence">
            <a:extLst>
              <a:ext uri="{FF2B5EF4-FFF2-40B4-BE49-F238E27FC236}">
                <a16:creationId xmlns:a16="http://schemas.microsoft.com/office/drawing/2014/main" id="{551B3FE4-DA7C-83C8-928F-69B50A3C42DC}"/>
              </a:ext>
            </a:extLst>
          </p:cNvPr>
          <p:cNvPicPr>
            <a:picLocks noChangeAspect="1"/>
          </p:cNvPicPr>
          <p:nvPr/>
        </p:nvPicPr>
        <p:blipFill>
          <a:blip r:embed="rId2"/>
          <a:stretch>
            <a:fillRect/>
          </a:stretch>
        </p:blipFill>
        <p:spPr>
          <a:xfrm>
            <a:off x="0" y="179999"/>
            <a:ext cx="3429000" cy="1447796"/>
          </a:xfrm>
          <a:prstGeom prst="rect">
            <a:avLst/>
          </a:prstGeom>
          <a:noFill/>
          <a:ln cap="flat">
            <a:noFill/>
          </a:ln>
        </p:spPr>
      </p:pic>
      <p:pic>
        <p:nvPicPr>
          <p:cNvPr id="5" name="Picture 8" descr="Wind turbines in the fog&#10;&#10;Description automatically generated">
            <a:extLst>
              <a:ext uri="{FF2B5EF4-FFF2-40B4-BE49-F238E27FC236}">
                <a16:creationId xmlns:a16="http://schemas.microsoft.com/office/drawing/2014/main" id="{2DB1484A-5CFE-074C-6C72-396B91C0D35F}"/>
              </a:ext>
            </a:extLst>
          </p:cNvPr>
          <p:cNvPicPr>
            <a:picLocks noChangeAspect="1"/>
          </p:cNvPicPr>
          <p:nvPr/>
        </p:nvPicPr>
        <p:blipFill>
          <a:blip r:embed="rId3"/>
          <a:stretch>
            <a:fillRect/>
          </a:stretch>
        </p:blipFill>
        <p:spPr>
          <a:xfrm>
            <a:off x="3428990" y="179999"/>
            <a:ext cx="3429000" cy="1447796"/>
          </a:xfrm>
          <a:prstGeom prst="rect">
            <a:avLst/>
          </a:prstGeom>
          <a:noFill/>
          <a:ln cap="flat">
            <a:noFill/>
          </a:ln>
        </p:spPr>
      </p:pic>
    </p:spTree>
    <p:extLst>
      <p:ext uri="{BB962C8B-B14F-4D97-AF65-F5344CB8AC3E}">
        <p14:creationId xmlns:p14="http://schemas.microsoft.com/office/powerpoint/2010/main" val="113698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B03BA8E-6A98-C62F-7BF7-A7A54EB1B7AB}"/>
              </a:ext>
            </a:extLst>
          </p:cNvPr>
          <p:cNvSpPr/>
          <p:nvPr/>
        </p:nvSpPr>
        <p:spPr>
          <a:xfrm>
            <a:off x="0" y="0"/>
            <a:ext cx="6858000" cy="179999"/>
          </a:xfrm>
          <a:prstGeom prst="rect">
            <a:avLst/>
          </a:prstGeom>
          <a:solidFill>
            <a:srgbClr val="D97904"/>
          </a:solidFill>
          <a:ln cap="flat">
            <a:noFill/>
            <a:prstDash val="solid"/>
          </a:ln>
        </p:spPr>
        <p:txBody>
          <a:bodyPr vert="horz" wrap="square" lIns="143999" tIns="143999" rIns="143999" bIns="143999"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00" b="0" i="0" u="none" strike="noStrike" kern="1200" cap="none" spc="0" baseline="0">
              <a:solidFill>
                <a:srgbClr val="F6F5F5"/>
              </a:solidFill>
              <a:uFillTx/>
              <a:latin typeface="Aptos"/>
            </a:endParaRPr>
          </a:p>
        </p:txBody>
      </p:sp>
      <p:sp>
        <p:nvSpPr>
          <p:cNvPr id="4" name="TextBox 9">
            <a:extLst>
              <a:ext uri="{FF2B5EF4-FFF2-40B4-BE49-F238E27FC236}">
                <a16:creationId xmlns:a16="http://schemas.microsoft.com/office/drawing/2014/main" id="{F0900BA0-7591-986F-2BA8-700E750681DF}"/>
              </a:ext>
            </a:extLst>
          </p:cNvPr>
          <p:cNvSpPr txBox="1"/>
          <p:nvPr/>
        </p:nvSpPr>
        <p:spPr>
          <a:xfrm>
            <a:off x="1080012" y="2379573"/>
            <a:ext cx="4697976" cy="6832666"/>
          </a:xfrm>
          <a:prstGeom prst="rect">
            <a:avLst/>
          </a:prstGeom>
          <a:noFill/>
          <a:ln cap="flat">
            <a:noFill/>
          </a:ln>
        </p:spPr>
        <p:txBody>
          <a:bodyPr vert="horz" wrap="square" lIns="91440" tIns="45720" rIns="91440" bIns="45720" numCol="2" spcCol="180000" anchor="t"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pt-PT" sz="1100" dirty="0">
                <a:solidFill>
                  <a:srgbClr val="D97904"/>
                </a:solidFill>
                <a:latin typeface="Montserrat SemiBold" pitchFamily="2"/>
              </a:rPr>
              <a:t>9</a:t>
            </a:r>
            <a:r>
              <a:rPr lang="pt-PT"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Îmbunătățirea</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capacității</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orașelor</a:t>
            </a:r>
            <a:r>
              <a:rPr lang="en-US" sz="1100" b="0" i="0" u="none" strike="noStrike" kern="1200" cap="none" spc="0" baseline="0" dirty="0">
                <a:solidFill>
                  <a:srgbClr val="D97904"/>
                </a:solidFill>
                <a:uFillTx/>
                <a:latin typeface="Montserrat SemiBold" pitchFamily="2"/>
              </a:rPr>
              <a:t> de a fi </a:t>
            </a:r>
            <a:r>
              <a:rPr lang="en-US" sz="1100" b="0" i="0" u="none" strike="noStrike" kern="1200" cap="none" spc="0" baseline="0" dirty="0" err="1">
                <a:solidFill>
                  <a:srgbClr val="D97904"/>
                </a:solidFill>
                <a:uFillTx/>
                <a:latin typeface="Montserrat SemiBold" pitchFamily="2"/>
              </a:rPr>
              <a:t>autosustenabile</a:t>
            </a:r>
            <a:r>
              <a:rPr lang="en-US" sz="1100" b="0" i="0" u="none" strike="noStrike" kern="1200" cap="none" spc="0" baseline="0" dirty="0">
                <a:solidFill>
                  <a:srgbClr val="D97904"/>
                </a:solidFill>
                <a:uFillTx/>
                <a:latin typeface="Montserrat SemiBold" pitchFamily="2"/>
              </a:rPr>
              <a:t> din </a:t>
            </a:r>
            <a:r>
              <a:rPr lang="en-US" sz="1100" b="0" i="0" u="none" strike="noStrike" kern="1200" cap="none" spc="0" baseline="0" dirty="0" err="1">
                <a:solidFill>
                  <a:srgbClr val="D97904"/>
                </a:solidFill>
                <a:uFillTx/>
                <a:latin typeface="Montserrat SemiBold" pitchFamily="2"/>
              </a:rPr>
              <a:t>punct</a:t>
            </a:r>
            <a:r>
              <a:rPr lang="en-US" sz="1100" b="0" i="0" u="none" strike="noStrike" kern="1200" cap="none" spc="0" baseline="0" dirty="0">
                <a:solidFill>
                  <a:srgbClr val="D97904"/>
                </a:solidFill>
                <a:uFillTx/>
                <a:latin typeface="Montserrat SemiBold" pitchFamily="2"/>
              </a:rPr>
              <a:t> de </a:t>
            </a:r>
            <a:r>
              <a:rPr lang="en-US" sz="1100" b="0" i="0" u="none" strike="noStrike" kern="1200" cap="none" spc="0" baseline="0" dirty="0" err="1">
                <a:solidFill>
                  <a:srgbClr val="D97904"/>
                </a:solidFill>
                <a:uFillTx/>
                <a:latin typeface="Montserrat SemiBold" pitchFamily="2"/>
              </a:rPr>
              <a:t>vedere</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financiar</a:t>
            </a:r>
            <a:endParaRPr lang="en-US" sz="1100" b="0" i="0" u="none" strike="noStrike" kern="1200" cap="none" spc="0" baseline="0" dirty="0">
              <a:solidFill>
                <a:srgbClr val="D97904"/>
              </a:solidFill>
              <a:uFillTx/>
              <a:latin typeface="Montserrat SemiBold" pitchFamily="2"/>
            </a:endParaRPr>
          </a:p>
          <a:p>
            <a:pPr marL="0" marR="0" lvl="0" indent="0" algn="l" defTabSz="914400"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US" sz="1100" dirty="0" err="1">
                <a:solidFill>
                  <a:srgbClr val="000000"/>
                </a:solidFill>
                <a:latin typeface="Montserrat Light" pitchFamily="2"/>
              </a:rPr>
              <a:t>Pentru</a:t>
            </a:r>
            <a:r>
              <a:rPr lang="en-US" sz="1100" dirty="0">
                <a:solidFill>
                  <a:srgbClr val="000000"/>
                </a:solidFill>
                <a:latin typeface="Montserrat Light" pitchFamily="2"/>
              </a:rPr>
              <a:t> a </a:t>
            </a:r>
            <a:r>
              <a:rPr lang="en-US" sz="1100" dirty="0" err="1">
                <a:solidFill>
                  <a:srgbClr val="000000"/>
                </a:solidFill>
                <a:latin typeface="Montserrat Light" pitchFamily="2"/>
              </a:rPr>
              <a:t>îmbunătăți</a:t>
            </a:r>
            <a:r>
              <a:rPr lang="en-US" sz="1100" dirty="0">
                <a:solidFill>
                  <a:srgbClr val="000000"/>
                </a:solidFill>
                <a:latin typeface="Montserrat Light" pitchFamily="2"/>
              </a:rPr>
              <a:t> </a:t>
            </a:r>
            <a:r>
              <a:rPr lang="en-US" sz="1100" dirty="0" err="1">
                <a:solidFill>
                  <a:srgbClr val="000000"/>
                </a:solidFill>
                <a:latin typeface="Montserrat Light" pitchFamily="2"/>
              </a:rPr>
              <a:t>capacitatea</a:t>
            </a:r>
            <a:r>
              <a:rPr lang="en-US" sz="1100" dirty="0">
                <a:solidFill>
                  <a:srgbClr val="000000"/>
                </a:solidFill>
                <a:latin typeface="Montserrat Light" pitchFamily="2"/>
              </a:rPr>
              <a:t> </a:t>
            </a:r>
            <a:r>
              <a:rPr lang="en-US" sz="1100" dirty="0" err="1">
                <a:solidFill>
                  <a:srgbClr val="000000"/>
                </a:solidFill>
                <a:latin typeface="Montserrat Light" pitchFamily="2"/>
              </a:rPr>
              <a:t>orașelor</a:t>
            </a:r>
            <a:r>
              <a:rPr lang="en-US" sz="1100" dirty="0">
                <a:solidFill>
                  <a:srgbClr val="000000"/>
                </a:solidFill>
                <a:latin typeface="Montserrat Light" pitchFamily="2"/>
              </a:rPr>
              <a:t> din </a:t>
            </a:r>
            <a:r>
              <a:rPr lang="en-US" sz="1100" dirty="0" err="1">
                <a:solidFill>
                  <a:srgbClr val="000000"/>
                </a:solidFill>
                <a:latin typeface="Montserrat Light" pitchFamily="2"/>
              </a:rPr>
              <a:t>Valea</a:t>
            </a:r>
            <a:r>
              <a:rPr lang="en-US" sz="1100" dirty="0">
                <a:solidFill>
                  <a:srgbClr val="000000"/>
                </a:solidFill>
                <a:latin typeface="Montserrat Light" pitchFamily="2"/>
              </a:rPr>
              <a:t> </a:t>
            </a:r>
            <a:r>
              <a:rPr lang="en-US" sz="1100" dirty="0" err="1">
                <a:solidFill>
                  <a:srgbClr val="000000"/>
                </a:solidFill>
                <a:latin typeface="Montserrat Light" pitchFamily="2"/>
              </a:rPr>
              <a:t>Jiului</a:t>
            </a:r>
            <a:r>
              <a:rPr lang="en-US" sz="1100" dirty="0">
                <a:solidFill>
                  <a:srgbClr val="000000"/>
                </a:solidFill>
                <a:latin typeface="Montserrat Light" pitchFamily="2"/>
              </a:rPr>
              <a:t> de a </a:t>
            </a:r>
            <a:r>
              <a:rPr lang="en-US" sz="1100" dirty="0" err="1">
                <a:solidFill>
                  <a:srgbClr val="000000"/>
                </a:solidFill>
                <a:latin typeface="Montserrat Light" pitchFamily="2"/>
              </a:rPr>
              <a:t>deveni</a:t>
            </a:r>
            <a:r>
              <a:rPr lang="en-US" sz="1100" dirty="0">
                <a:solidFill>
                  <a:srgbClr val="000000"/>
                </a:solidFill>
                <a:latin typeface="Montserrat Light" pitchFamily="2"/>
              </a:rPr>
              <a:t> </a:t>
            </a:r>
            <a:r>
              <a:rPr lang="en-US" sz="1100" dirty="0" err="1">
                <a:solidFill>
                  <a:srgbClr val="000000"/>
                </a:solidFill>
                <a:latin typeface="Montserrat Light" pitchFamily="2"/>
              </a:rPr>
              <a:t>autosustenabile</a:t>
            </a:r>
            <a:r>
              <a:rPr lang="en-US" sz="1100" dirty="0">
                <a:solidFill>
                  <a:srgbClr val="000000"/>
                </a:solidFill>
                <a:latin typeface="Montserrat Light" pitchFamily="2"/>
              </a:rPr>
              <a:t> din </a:t>
            </a:r>
            <a:r>
              <a:rPr lang="en-US" sz="1100" dirty="0" err="1">
                <a:solidFill>
                  <a:srgbClr val="000000"/>
                </a:solidFill>
                <a:latin typeface="Montserrat Light" pitchFamily="2"/>
              </a:rPr>
              <a:t>punct</a:t>
            </a:r>
            <a:r>
              <a:rPr lang="en-US" sz="1100" dirty="0">
                <a:solidFill>
                  <a:srgbClr val="000000"/>
                </a:solidFill>
                <a:latin typeface="Montserrat Light" pitchFamily="2"/>
              </a:rPr>
              <a:t> de </a:t>
            </a:r>
            <a:r>
              <a:rPr lang="en-US" sz="1100" dirty="0" err="1">
                <a:solidFill>
                  <a:srgbClr val="000000"/>
                </a:solidFill>
                <a:latin typeface="Montserrat Light" pitchFamily="2"/>
              </a:rPr>
              <a:t>vedere</a:t>
            </a:r>
            <a:r>
              <a:rPr lang="en-US" sz="1100" dirty="0">
                <a:solidFill>
                  <a:srgbClr val="000000"/>
                </a:solidFill>
                <a:latin typeface="Montserrat Light" pitchFamily="2"/>
              </a:rPr>
              <a:t> </a:t>
            </a:r>
            <a:r>
              <a:rPr lang="en-US" sz="1100" dirty="0" err="1">
                <a:solidFill>
                  <a:srgbClr val="000000"/>
                </a:solidFill>
                <a:latin typeface="Montserrat Light" pitchFamily="2"/>
              </a:rPr>
              <a:t>financiar</a:t>
            </a:r>
            <a:r>
              <a:rPr lang="en-US" sz="1100" dirty="0">
                <a:solidFill>
                  <a:srgbClr val="000000"/>
                </a:solidFill>
                <a:latin typeface="Montserrat Light" pitchFamily="2"/>
              </a:rPr>
              <a:t>, </a:t>
            </a:r>
            <a:r>
              <a:rPr lang="en-US" sz="1100" dirty="0" err="1">
                <a:solidFill>
                  <a:srgbClr val="000000"/>
                </a:solidFill>
                <a:latin typeface="Montserrat Light" pitchFamily="2"/>
              </a:rPr>
              <a:t>este</a:t>
            </a:r>
            <a:r>
              <a:rPr lang="en-US" sz="1100" dirty="0">
                <a:solidFill>
                  <a:srgbClr val="000000"/>
                </a:solidFill>
                <a:latin typeface="Montserrat Light" pitchFamily="2"/>
              </a:rPr>
              <a:t> </a:t>
            </a:r>
            <a:r>
              <a:rPr lang="en-US" sz="1100" dirty="0" err="1">
                <a:solidFill>
                  <a:srgbClr val="000000"/>
                </a:solidFill>
                <a:latin typeface="Montserrat Light" pitchFamily="2"/>
              </a:rPr>
              <a:t>esențial</a:t>
            </a:r>
            <a:r>
              <a:rPr lang="en-US" sz="1100" dirty="0">
                <a:solidFill>
                  <a:srgbClr val="000000"/>
                </a:solidFill>
                <a:latin typeface="Montserrat Light" pitchFamily="2"/>
              </a:rPr>
              <a:t> </a:t>
            </a:r>
            <a:r>
              <a:rPr lang="en-US" sz="1100" dirty="0" err="1">
                <a:solidFill>
                  <a:srgbClr val="000000"/>
                </a:solidFill>
                <a:latin typeface="Montserrat Light" pitchFamily="2"/>
              </a:rPr>
              <a:t>să</a:t>
            </a:r>
            <a:r>
              <a:rPr lang="en-US" sz="1100" dirty="0">
                <a:solidFill>
                  <a:srgbClr val="000000"/>
                </a:solidFill>
                <a:latin typeface="Montserrat Light" pitchFamily="2"/>
              </a:rPr>
              <a:t> se </a:t>
            </a:r>
            <a:r>
              <a:rPr lang="en-US" sz="1100" dirty="0" err="1">
                <a:solidFill>
                  <a:srgbClr val="000000"/>
                </a:solidFill>
                <a:latin typeface="Montserrat Light" pitchFamily="2"/>
              </a:rPr>
              <a:t>promoveze</a:t>
            </a:r>
            <a:r>
              <a:rPr lang="en-US" sz="1100" dirty="0">
                <a:solidFill>
                  <a:srgbClr val="000000"/>
                </a:solidFill>
                <a:latin typeface="Montserrat Light" pitchFamily="2"/>
              </a:rPr>
              <a:t> </a:t>
            </a:r>
            <a:r>
              <a:rPr lang="en-US" sz="1100" dirty="0" err="1">
                <a:solidFill>
                  <a:srgbClr val="000000"/>
                </a:solidFill>
                <a:latin typeface="Montserrat Light" pitchFamily="2"/>
              </a:rPr>
              <a:t>diversificarea</a:t>
            </a:r>
            <a:r>
              <a:rPr lang="en-US" sz="1100" dirty="0">
                <a:solidFill>
                  <a:srgbClr val="000000"/>
                </a:solidFill>
                <a:latin typeface="Montserrat Light" pitchFamily="2"/>
              </a:rPr>
              <a:t> </a:t>
            </a:r>
            <a:r>
              <a:rPr lang="en-US" sz="1100" dirty="0" err="1">
                <a:solidFill>
                  <a:srgbClr val="000000"/>
                </a:solidFill>
                <a:latin typeface="Montserrat Light" pitchFamily="2"/>
              </a:rPr>
              <a:t>surselor</a:t>
            </a:r>
            <a:r>
              <a:rPr lang="en-US" sz="1100" dirty="0">
                <a:solidFill>
                  <a:srgbClr val="000000"/>
                </a:solidFill>
                <a:latin typeface="Montserrat Light" pitchFamily="2"/>
              </a:rPr>
              <a:t> de </a:t>
            </a:r>
            <a:r>
              <a:rPr lang="en-US" sz="1100" dirty="0" err="1">
                <a:solidFill>
                  <a:srgbClr val="000000"/>
                </a:solidFill>
                <a:latin typeface="Montserrat Light" pitchFamily="2"/>
              </a:rPr>
              <a:t>venit</a:t>
            </a:r>
            <a:r>
              <a:rPr lang="en-US" sz="1100" dirty="0">
                <a:solidFill>
                  <a:srgbClr val="000000"/>
                </a:solidFill>
                <a:latin typeface="Montserrat Light" pitchFamily="2"/>
              </a:rPr>
              <a:t>. </a:t>
            </a:r>
            <a:r>
              <a:rPr lang="en-US" sz="1100" dirty="0" err="1">
                <a:solidFill>
                  <a:srgbClr val="000000"/>
                </a:solidFill>
                <a:latin typeface="Montserrat Light" pitchFamily="2"/>
              </a:rPr>
              <a:t>În</a:t>
            </a:r>
            <a:r>
              <a:rPr lang="en-US" sz="1100" dirty="0">
                <a:solidFill>
                  <a:srgbClr val="000000"/>
                </a:solidFill>
                <a:latin typeface="Montserrat Light" pitchFamily="2"/>
              </a:rPr>
              <a:t> </a:t>
            </a:r>
            <a:r>
              <a:rPr lang="en-US" sz="1100" dirty="0" err="1">
                <a:solidFill>
                  <a:srgbClr val="000000"/>
                </a:solidFill>
                <a:latin typeface="Montserrat Light" pitchFamily="2"/>
              </a:rPr>
              <a:t>acest</a:t>
            </a:r>
            <a:r>
              <a:rPr lang="en-US" sz="1100" dirty="0">
                <a:solidFill>
                  <a:srgbClr val="000000"/>
                </a:solidFill>
                <a:latin typeface="Montserrat Light" pitchFamily="2"/>
              </a:rPr>
              <a:t> </a:t>
            </a:r>
            <a:r>
              <a:rPr lang="en-US" sz="1100" dirty="0" err="1">
                <a:solidFill>
                  <a:srgbClr val="000000"/>
                </a:solidFill>
                <a:latin typeface="Montserrat Light" pitchFamily="2"/>
              </a:rPr>
              <a:t>sens</a:t>
            </a:r>
            <a:r>
              <a:rPr lang="en-US" sz="1100" dirty="0">
                <a:solidFill>
                  <a:srgbClr val="000000"/>
                </a:solidFill>
                <a:latin typeface="Montserrat Light" pitchFamily="2"/>
              </a:rPr>
              <a:t>, </a:t>
            </a:r>
            <a:r>
              <a:rPr lang="en-US" sz="1100" dirty="0" err="1">
                <a:solidFill>
                  <a:srgbClr val="000000"/>
                </a:solidFill>
                <a:latin typeface="Montserrat Light" pitchFamily="2"/>
              </a:rPr>
              <a:t>autoritățile</a:t>
            </a:r>
            <a:r>
              <a:rPr lang="en-US" sz="1100" dirty="0">
                <a:solidFill>
                  <a:srgbClr val="000000"/>
                </a:solidFill>
                <a:latin typeface="Montserrat Light" pitchFamily="2"/>
              </a:rPr>
              <a:t> locale </a:t>
            </a:r>
            <a:r>
              <a:rPr lang="en-US" sz="1100" dirty="0" err="1">
                <a:solidFill>
                  <a:srgbClr val="000000"/>
                </a:solidFill>
                <a:latin typeface="Montserrat Light" pitchFamily="2"/>
              </a:rPr>
              <a:t>ar</a:t>
            </a:r>
            <a:r>
              <a:rPr lang="en-US" sz="1100" dirty="0">
                <a:solidFill>
                  <a:srgbClr val="000000"/>
                </a:solidFill>
                <a:latin typeface="Montserrat Light" pitchFamily="2"/>
              </a:rPr>
              <a:t> </a:t>
            </a:r>
            <a:r>
              <a:rPr lang="en-US" sz="1100" dirty="0" err="1">
                <a:solidFill>
                  <a:srgbClr val="000000"/>
                </a:solidFill>
                <a:latin typeface="Montserrat Light" pitchFamily="2"/>
              </a:rPr>
              <a:t>trebui</a:t>
            </a:r>
            <a:r>
              <a:rPr lang="en-US" sz="1100" dirty="0">
                <a:solidFill>
                  <a:srgbClr val="000000"/>
                </a:solidFill>
                <a:latin typeface="Montserrat Light" pitchFamily="2"/>
              </a:rPr>
              <a:t> </a:t>
            </a:r>
            <a:r>
              <a:rPr lang="en-US" sz="1100" dirty="0" err="1">
                <a:solidFill>
                  <a:srgbClr val="000000"/>
                </a:solidFill>
                <a:latin typeface="Montserrat Light" pitchFamily="2"/>
              </a:rPr>
              <a:t>să</a:t>
            </a:r>
            <a:r>
              <a:rPr lang="en-US" sz="1100" dirty="0">
                <a:solidFill>
                  <a:srgbClr val="000000"/>
                </a:solidFill>
                <a:latin typeface="Montserrat Light" pitchFamily="2"/>
              </a:rPr>
              <a:t> </a:t>
            </a:r>
            <a:r>
              <a:rPr lang="en-US" sz="1100" dirty="0" err="1">
                <a:solidFill>
                  <a:srgbClr val="000000"/>
                </a:solidFill>
                <a:latin typeface="Montserrat Light" pitchFamily="2"/>
              </a:rPr>
              <a:t>sprijine</a:t>
            </a:r>
            <a:r>
              <a:rPr lang="en-US" sz="1100" dirty="0">
                <a:solidFill>
                  <a:srgbClr val="000000"/>
                </a:solidFill>
                <a:latin typeface="Montserrat Light" pitchFamily="2"/>
              </a:rPr>
              <a:t> </a:t>
            </a:r>
            <a:r>
              <a:rPr lang="en-US" sz="1100" dirty="0" err="1">
                <a:solidFill>
                  <a:srgbClr val="000000"/>
                </a:solidFill>
                <a:latin typeface="Montserrat Light" pitchFamily="2"/>
              </a:rPr>
              <a:t>dezvoltarea</a:t>
            </a:r>
            <a:r>
              <a:rPr lang="en-US" sz="1100" dirty="0">
                <a:solidFill>
                  <a:srgbClr val="000000"/>
                </a:solidFill>
                <a:latin typeface="Montserrat Light" pitchFamily="2"/>
              </a:rPr>
              <a:t> </a:t>
            </a:r>
            <a:r>
              <a:rPr lang="en-US" sz="1100" dirty="0" err="1">
                <a:solidFill>
                  <a:srgbClr val="000000"/>
                </a:solidFill>
                <a:latin typeface="Montserrat Light" pitchFamily="2"/>
              </a:rPr>
              <a:t>unor</a:t>
            </a:r>
            <a:r>
              <a:rPr lang="en-US" sz="1100" dirty="0">
                <a:solidFill>
                  <a:srgbClr val="000000"/>
                </a:solidFill>
                <a:latin typeface="Montserrat Light" pitchFamily="2"/>
              </a:rPr>
              <a:t> </a:t>
            </a:r>
            <a:r>
              <a:rPr lang="en-US" sz="1100" dirty="0" err="1">
                <a:solidFill>
                  <a:srgbClr val="000000"/>
                </a:solidFill>
                <a:latin typeface="Montserrat Light" pitchFamily="2"/>
              </a:rPr>
              <a:t>industrii</a:t>
            </a:r>
            <a:r>
              <a:rPr lang="en-US" sz="1100" dirty="0">
                <a:solidFill>
                  <a:srgbClr val="000000"/>
                </a:solidFill>
                <a:latin typeface="Montserrat Light" pitchFamily="2"/>
              </a:rPr>
              <a:t> </a:t>
            </a:r>
            <a:r>
              <a:rPr lang="en-US" sz="1100" dirty="0" err="1">
                <a:solidFill>
                  <a:srgbClr val="000000"/>
                </a:solidFill>
                <a:latin typeface="Montserrat Light" pitchFamily="2"/>
              </a:rPr>
              <a:t>sustenabile</a:t>
            </a:r>
            <a:r>
              <a:rPr lang="en-US" sz="1100" dirty="0">
                <a:solidFill>
                  <a:srgbClr val="000000"/>
                </a:solidFill>
                <a:latin typeface="Montserrat Light" pitchFamily="2"/>
              </a:rPr>
              <a:t>, precum </a:t>
            </a:r>
            <a:r>
              <a:rPr lang="en-US" sz="1100" dirty="0" err="1">
                <a:solidFill>
                  <a:srgbClr val="000000"/>
                </a:solidFill>
                <a:latin typeface="Montserrat Light" pitchFamily="2"/>
              </a:rPr>
              <a:t>cele</a:t>
            </a:r>
            <a:r>
              <a:rPr lang="en-US" sz="1100" dirty="0">
                <a:solidFill>
                  <a:srgbClr val="000000"/>
                </a:solidFill>
                <a:latin typeface="Montserrat Light" pitchFamily="2"/>
              </a:rPr>
              <a:t> din </a:t>
            </a:r>
            <a:r>
              <a:rPr lang="en-US" sz="1100" dirty="0" err="1">
                <a:solidFill>
                  <a:srgbClr val="000000"/>
                </a:solidFill>
                <a:latin typeface="Montserrat Light" pitchFamily="2"/>
              </a:rPr>
              <a:t>sectorul</a:t>
            </a:r>
            <a:r>
              <a:rPr lang="en-US" sz="1100" dirty="0">
                <a:solidFill>
                  <a:srgbClr val="000000"/>
                </a:solidFill>
                <a:latin typeface="Montserrat Light" pitchFamily="2"/>
              </a:rPr>
              <a:t> </a:t>
            </a:r>
            <a:r>
              <a:rPr lang="en-US" sz="1100" dirty="0" err="1">
                <a:solidFill>
                  <a:srgbClr val="000000"/>
                </a:solidFill>
                <a:latin typeface="Montserrat Light" pitchFamily="2"/>
              </a:rPr>
              <a:t>energiei</a:t>
            </a:r>
            <a:r>
              <a:rPr lang="en-US" sz="1100" dirty="0">
                <a:solidFill>
                  <a:srgbClr val="000000"/>
                </a:solidFill>
                <a:latin typeface="Montserrat Light" pitchFamily="2"/>
              </a:rPr>
              <a:t> </a:t>
            </a:r>
            <a:r>
              <a:rPr lang="en-US" sz="1100" dirty="0" err="1">
                <a:solidFill>
                  <a:srgbClr val="000000"/>
                </a:solidFill>
                <a:latin typeface="Montserrat Light" pitchFamily="2"/>
              </a:rPr>
              <a:t>verzi</a:t>
            </a:r>
            <a:r>
              <a:rPr lang="en-US" sz="1100" dirty="0">
                <a:solidFill>
                  <a:srgbClr val="000000"/>
                </a:solidFill>
                <a:latin typeface="Montserrat Light" pitchFamily="2"/>
              </a:rPr>
              <a:t>, </a:t>
            </a:r>
            <a:r>
              <a:rPr lang="en-US" sz="1100" dirty="0" err="1">
                <a:solidFill>
                  <a:srgbClr val="000000"/>
                </a:solidFill>
                <a:latin typeface="Montserrat Light" pitchFamily="2"/>
              </a:rPr>
              <a:t>tehnologie</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turismul</a:t>
            </a:r>
            <a:r>
              <a:rPr lang="en-US" sz="1100" dirty="0">
                <a:solidFill>
                  <a:srgbClr val="000000"/>
                </a:solidFill>
                <a:latin typeface="Montserrat Light" pitchFamily="2"/>
              </a:rPr>
              <a:t> ecologic, care nu </a:t>
            </a:r>
            <a:r>
              <a:rPr lang="en-US" sz="1100" dirty="0" err="1">
                <a:solidFill>
                  <a:srgbClr val="000000"/>
                </a:solidFill>
                <a:latin typeface="Montserrat Light" pitchFamily="2"/>
              </a:rPr>
              <a:t>doar</a:t>
            </a:r>
            <a:r>
              <a:rPr lang="en-US" sz="1100" dirty="0">
                <a:solidFill>
                  <a:srgbClr val="000000"/>
                </a:solidFill>
                <a:latin typeface="Montserrat Light" pitchFamily="2"/>
              </a:rPr>
              <a:t> </a:t>
            </a:r>
            <a:r>
              <a:rPr lang="en-US" sz="1100" dirty="0" err="1">
                <a:solidFill>
                  <a:srgbClr val="000000"/>
                </a:solidFill>
                <a:latin typeface="Montserrat Light" pitchFamily="2"/>
              </a:rPr>
              <a:t>că</a:t>
            </a:r>
            <a:r>
              <a:rPr lang="en-US" sz="1100" dirty="0">
                <a:solidFill>
                  <a:srgbClr val="000000"/>
                </a:solidFill>
                <a:latin typeface="Montserrat Light" pitchFamily="2"/>
              </a:rPr>
              <a:t> pot </a:t>
            </a:r>
            <a:r>
              <a:rPr lang="en-US" sz="1100" dirty="0" err="1">
                <a:solidFill>
                  <a:srgbClr val="000000"/>
                </a:solidFill>
                <a:latin typeface="Montserrat Light" pitchFamily="2"/>
              </a:rPr>
              <a:t>atrage</a:t>
            </a:r>
            <a:r>
              <a:rPr lang="en-US" sz="1100" dirty="0">
                <a:solidFill>
                  <a:srgbClr val="000000"/>
                </a:solidFill>
                <a:latin typeface="Montserrat Light" pitchFamily="2"/>
              </a:rPr>
              <a:t> </a:t>
            </a:r>
            <a:r>
              <a:rPr lang="en-US" sz="1100" dirty="0" err="1">
                <a:solidFill>
                  <a:srgbClr val="000000"/>
                </a:solidFill>
                <a:latin typeface="Montserrat Light" pitchFamily="2"/>
              </a:rPr>
              <a:t>investiții</a:t>
            </a:r>
            <a:r>
              <a:rPr lang="en-US" sz="1100" dirty="0">
                <a:solidFill>
                  <a:srgbClr val="000000"/>
                </a:solidFill>
                <a:latin typeface="Montserrat Light" pitchFamily="2"/>
              </a:rPr>
              <a:t> </a:t>
            </a:r>
            <a:r>
              <a:rPr lang="en-US" sz="1100" dirty="0" err="1">
                <a:solidFill>
                  <a:srgbClr val="000000"/>
                </a:solidFill>
                <a:latin typeface="Montserrat Light" pitchFamily="2"/>
              </a:rPr>
              <a:t>externe</a:t>
            </a:r>
            <a:r>
              <a:rPr lang="en-US" sz="1100" dirty="0">
                <a:solidFill>
                  <a:srgbClr val="000000"/>
                </a:solidFill>
                <a:latin typeface="Montserrat Light" pitchFamily="2"/>
              </a:rPr>
              <a:t>, </a:t>
            </a:r>
            <a:r>
              <a:rPr lang="en-US" sz="1100" dirty="0" err="1">
                <a:solidFill>
                  <a:srgbClr val="000000"/>
                </a:solidFill>
                <a:latin typeface="Montserrat Light" pitchFamily="2"/>
              </a:rPr>
              <a:t>dar</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pot </a:t>
            </a:r>
            <a:r>
              <a:rPr lang="en-US" sz="1100" dirty="0" err="1">
                <a:solidFill>
                  <a:srgbClr val="000000"/>
                </a:solidFill>
                <a:latin typeface="Montserrat Light" pitchFamily="2"/>
              </a:rPr>
              <a:t>crea</a:t>
            </a:r>
            <a:r>
              <a:rPr lang="en-US" sz="1100" dirty="0">
                <a:solidFill>
                  <a:srgbClr val="000000"/>
                </a:solidFill>
                <a:latin typeface="Montserrat Light" pitchFamily="2"/>
              </a:rPr>
              <a:t> </a:t>
            </a:r>
            <a:r>
              <a:rPr lang="en-US" sz="1100" dirty="0" err="1">
                <a:solidFill>
                  <a:srgbClr val="000000"/>
                </a:solidFill>
                <a:latin typeface="Montserrat Light" pitchFamily="2"/>
              </a:rPr>
              <a:t>locuri</a:t>
            </a:r>
            <a:r>
              <a:rPr lang="en-US" sz="1100" dirty="0">
                <a:solidFill>
                  <a:srgbClr val="000000"/>
                </a:solidFill>
                <a:latin typeface="Montserrat Light" pitchFamily="2"/>
              </a:rPr>
              <a:t> de </a:t>
            </a:r>
            <a:r>
              <a:rPr lang="en-US" sz="1100" dirty="0" err="1">
                <a:solidFill>
                  <a:srgbClr val="000000"/>
                </a:solidFill>
                <a:latin typeface="Montserrat Light" pitchFamily="2"/>
              </a:rPr>
              <a:t>muncă</a:t>
            </a:r>
            <a:r>
              <a:rPr lang="en-US" sz="1100" dirty="0">
                <a:solidFill>
                  <a:srgbClr val="000000"/>
                </a:solidFill>
                <a:latin typeface="Montserrat Light" pitchFamily="2"/>
              </a:rPr>
              <a:t> </a:t>
            </a:r>
            <a:r>
              <a:rPr lang="en-US" sz="1100" dirty="0" err="1">
                <a:solidFill>
                  <a:srgbClr val="000000"/>
                </a:solidFill>
                <a:latin typeface="Montserrat Light" pitchFamily="2"/>
              </a:rPr>
              <a:t>durabile</a:t>
            </a:r>
            <a:r>
              <a:rPr lang="en-US" sz="1100" dirty="0">
                <a:solidFill>
                  <a:srgbClr val="000000"/>
                </a:solidFill>
                <a:latin typeface="Montserrat Light" pitchFamily="2"/>
              </a:rPr>
              <a:t>. De </a:t>
            </a:r>
            <a:r>
              <a:rPr lang="en-US" sz="1100" dirty="0" err="1">
                <a:solidFill>
                  <a:srgbClr val="000000"/>
                </a:solidFill>
                <a:latin typeface="Montserrat Light" pitchFamily="2"/>
              </a:rPr>
              <a:t>asemenea</a:t>
            </a:r>
            <a:r>
              <a:rPr lang="en-US" sz="1100" dirty="0">
                <a:solidFill>
                  <a:srgbClr val="000000"/>
                </a:solidFill>
                <a:latin typeface="Montserrat Light" pitchFamily="2"/>
              </a:rPr>
              <a:t>, </a:t>
            </a:r>
            <a:r>
              <a:rPr lang="en-US" sz="1100" dirty="0" err="1">
                <a:solidFill>
                  <a:srgbClr val="000000"/>
                </a:solidFill>
                <a:latin typeface="Montserrat Light" pitchFamily="2"/>
              </a:rPr>
              <a:t>digitalizarea</a:t>
            </a:r>
            <a:r>
              <a:rPr lang="en-US" sz="1100" dirty="0">
                <a:solidFill>
                  <a:srgbClr val="000000"/>
                </a:solidFill>
                <a:latin typeface="Montserrat Light" pitchFamily="2"/>
              </a:rPr>
              <a:t> </a:t>
            </a:r>
            <a:r>
              <a:rPr lang="en-US" sz="1100" dirty="0" err="1">
                <a:solidFill>
                  <a:srgbClr val="000000"/>
                </a:solidFill>
                <a:latin typeface="Montserrat Light" pitchFamily="2"/>
              </a:rPr>
              <a:t>serviciilor</a:t>
            </a:r>
            <a:r>
              <a:rPr lang="en-US" sz="1100" dirty="0">
                <a:solidFill>
                  <a:srgbClr val="000000"/>
                </a:solidFill>
                <a:latin typeface="Montserrat Light" pitchFamily="2"/>
              </a:rPr>
              <a:t> </a:t>
            </a:r>
            <a:r>
              <a:rPr lang="en-US" sz="1100" dirty="0" err="1">
                <a:solidFill>
                  <a:srgbClr val="000000"/>
                </a:solidFill>
                <a:latin typeface="Montserrat Light" pitchFamily="2"/>
              </a:rPr>
              <a:t>publice</a:t>
            </a:r>
            <a:r>
              <a:rPr lang="en-US" sz="1100" dirty="0">
                <a:solidFill>
                  <a:srgbClr val="000000"/>
                </a:solidFill>
                <a:latin typeface="Montserrat Light" pitchFamily="2"/>
              </a:rPr>
              <a:t> </a:t>
            </a:r>
            <a:r>
              <a:rPr lang="en-US" sz="1100" dirty="0" err="1">
                <a:solidFill>
                  <a:srgbClr val="000000"/>
                </a:solidFill>
                <a:latin typeface="Montserrat Light" pitchFamily="2"/>
              </a:rPr>
              <a:t>este</a:t>
            </a:r>
            <a:r>
              <a:rPr lang="en-US" sz="1100" dirty="0">
                <a:solidFill>
                  <a:srgbClr val="000000"/>
                </a:solidFill>
                <a:latin typeface="Montserrat Light" pitchFamily="2"/>
              </a:rPr>
              <a:t> un pas important </a:t>
            </a:r>
            <a:r>
              <a:rPr lang="en-US" sz="1100" dirty="0" err="1">
                <a:solidFill>
                  <a:srgbClr val="000000"/>
                </a:solidFill>
                <a:latin typeface="Montserrat Light" pitchFamily="2"/>
              </a:rPr>
              <a:t>pentru</a:t>
            </a:r>
            <a:r>
              <a:rPr lang="en-US" sz="1100" dirty="0">
                <a:solidFill>
                  <a:srgbClr val="000000"/>
                </a:solidFill>
                <a:latin typeface="Montserrat Light" pitchFamily="2"/>
              </a:rPr>
              <a:t> </a:t>
            </a:r>
            <a:r>
              <a:rPr lang="en-US" sz="1100" dirty="0" err="1">
                <a:solidFill>
                  <a:srgbClr val="000000"/>
                </a:solidFill>
                <a:latin typeface="Montserrat Light" pitchFamily="2"/>
              </a:rPr>
              <a:t>reducerea</a:t>
            </a:r>
            <a:r>
              <a:rPr lang="en-US" sz="1100" dirty="0">
                <a:solidFill>
                  <a:srgbClr val="000000"/>
                </a:solidFill>
                <a:latin typeface="Montserrat Light" pitchFamily="2"/>
              </a:rPr>
              <a:t> </a:t>
            </a:r>
            <a:r>
              <a:rPr lang="en-US" sz="1100" dirty="0" err="1">
                <a:solidFill>
                  <a:srgbClr val="000000"/>
                </a:solidFill>
                <a:latin typeface="Montserrat Light" pitchFamily="2"/>
              </a:rPr>
              <a:t>costurilor</a:t>
            </a:r>
            <a:r>
              <a:rPr lang="en-US" sz="1100" dirty="0">
                <a:solidFill>
                  <a:srgbClr val="000000"/>
                </a:solidFill>
                <a:latin typeface="Montserrat Light" pitchFamily="2"/>
              </a:rPr>
              <a:t> administrative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creșterea</a:t>
            </a:r>
            <a:r>
              <a:rPr lang="en-US" sz="1100" dirty="0">
                <a:solidFill>
                  <a:srgbClr val="000000"/>
                </a:solidFill>
                <a:latin typeface="Montserrat Light" pitchFamily="2"/>
              </a:rPr>
              <a:t> </a:t>
            </a:r>
            <a:r>
              <a:rPr lang="en-US" sz="1100" dirty="0" err="1">
                <a:solidFill>
                  <a:srgbClr val="000000"/>
                </a:solidFill>
                <a:latin typeface="Montserrat Light" pitchFamily="2"/>
              </a:rPr>
              <a:t>eficienței</a:t>
            </a:r>
            <a:r>
              <a:rPr lang="en-US" sz="1100" dirty="0">
                <a:solidFill>
                  <a:srgbClr val="000000"/>
                </a:solidFill>
                <a:latin typeface="Montserrat Light" pitchFamily="2"/>
              </a:rPr>
              <a:t>, </a:t>
            </a:r>
            <a:r>
              <a:rPr lang="en-US" sz="1100" dirty="0" err="1">
                <a:solidFill>
                  <a:srgbClr val="000000"/>
                </a:solidFill>
                <a:latin typeface="Montserrat Light" pitchFamily="2"/>
              </a:rPr>
              <a:t>permițând</a:t>
            </a:r>
            <a:r>
              <a:rPr lang="en-US" sz="1100" dirty="0">
                <a:solidFill>
                  <a:srgbClr val="000000"/>
                </a:solidFill>
                <a:latin typeface="Montserrat Light" pitchFamily="2"/>
              </a:rPr>
              <a:t> o </a:t>
            </a:r>
            <a:r>
              <a:rPr lang="en-US" sz="1100" dirty="0" err="1">
                <a:solidFill>
                  <a:srgbClr val="000000"/>
                </a:solidFill>
                <a:latin typeface="Montserrat Light" pitchFamily="2"/>
              </a:rPr>
              <a:t>mai</a:t>
            </a:r>
            <a:r>
              <a:rPr lang="en-US" sz="1100" dirty="0">
                <a:solidFill>
                  <a:srgbClr val="000000"/>
                </a:solidFill>
                <a:latin typeface="Montserrat Light" pitchFamily="2"/>
              </a:rPr>
              <a:t> </a:t>
            </a:r>
            <a:r>
              <a:rPr lang="en-US" sz="1100" dirty="0" err="1">
                <a:solidFill>
                  <a:srgbClr val="000000"/>
                </a:solidFill>
                <a:latin typeface="Montserrat Light" pitchFamily="2"/>
              </a:rPr>
              <a:t>bună</a:t>
            </a:r>
            <a:r>
              <a:rPr lang="en-US" sz="1100" dirty="0">
                <a:solidFill>
                  <a:srgbClr val="000000"/>
                </a:solidFill>
                <a:latin typeface="Montserrat Light" pitchFamily="2"/>
              </a:rPr>
              <a:t> </a:t>
            </a:r>
            <a:r>
              <a:rPr lang="en-US" sz="1100" dirty="0" err="1">
                <a:solidFill>
                  <a:srgbClr val="000000"/>
                </a:solidFill>
                <a:latin typeface="Montserrat Light" pitchFamily="2"/>
              </a:rPr>
              <a:t>gestionare</a:t>
            </a:r>
            <a:r>
              <a:rPr lang="en-US" sz="1100" dirty="0">
                <a:solidFill>
                  <a:srgbClr val="000000"/>
                </a:solidFill>
                <a:latin typeface="Montserrat Light" pitchFamily="2"/>
              </a:rPr>
              <a:t> a </a:t>
            </a:r>
            <a:r>
              <a:rPr lang="en-US" sz="1100" dirty="0" err="1">
                <a:solidFill>
                  <a:srgbClr val="000000"/>
                </a:solidFill>
                <a:latin typeface="Montserrat Light" pitchFamily="2"/>
              </a:rPr>
              <a:t>resurselor</a:t>
            </a:r>
            <a:r>
              <a:rPr lang="en-US" sz="1100" dirty="0">
                <a:solidFill>
                  <a:srgbClr val="000000"/>
                </a:solidFill>
                <a:latin typeface="Montserrat Light" pitchFamily="2"/>
              </a:rPr>
              <a:t> </a:t>
            </a:r>
            <a:r>
              <a:rPr lang="en-US" sz="1100" dirty="0" err="1">
                <a:solidFill>
                  <a:srgbClr val="000000"/>
                </a:solidFill>
                <a:latin typeface="Montserrat Light" pitchFamily="2"/>
              </a:rPr>
              <a:t>financiare</a:t>
            </a:r>
            <a:r>
              <a:rPr lang="en-US" sz="1100" dirty="0">
                <a:solidFill>
                  <a:srgbClr val="000000"/>
                </a:solidFill>
                <a:latin typeface="Montserrat Light" pitchFamily="2"/>
              </a:rPr>
              <a:t>. Un alt aspect crucial </a:t>
            </a:r>
            <a:r>
              <a:rPr lang="en-US" sz="1100" dirty="0" err="1">
                <a:solidFill>
                  <a:srgbClr val="000000"/>
                </a:solidFill>
                <a:latin typeface="Montserrat Light" pitchFamily="2"/>
              </a:rPr>
              <a:t>este</a:t>
            </a:r>
            <a:r>
              <a:rPr lang="en-US" sz="1100" dirty="0">
                <a:solidFill>
                  <a:srgbClr val="000000"/>
                </a:solidFill>
                <a:latin typeface="Montserrat Light" pitchFamily="2"/>
              </a:rPr>
              <a:t> </a:t>
            </a:r>
            <a:r>
              <a:rPr lang="en-US" sz="1100" dirty="0" err="1">
                <a:solidFill>
                  <a:srgbClr val="000000"/>
                </a:solidFill>
                <a:latin typeface="Montserrat Light" pitchFamily="2"/>
              </a:rPr>
              <a:t>îmbunătățirea</a:t>
            </a:r>
            <a:r>
              <a:rPr lang="en-US" sz="1100" dirty="0">
                <a:solidFill>
                  <a:srgbClr val="000000"/>
                </a:solidFill>
                <a:latin typeface="Montserrat Light" pitchFamily="2"/>
              </a:rPr>
              <a:t> </a:t>
            </a:r>
            <a:r>
              <a:rPr lang="en-US" sz="1100" dirty="0" err="1">
                <a:solidFill>
                  <a:srgbClr val="000000"/>
                </a:solidFill>
                <a:latin typeface="Montserrat Light" pitchFamily="2"/>
              </a:rPr>
              <a:t>colectării</a:t>
            </a:r>
            <a:r>
              <a:rPr lang="en-US" sz="1100" dirty="0">
                <a:solidFill>
                  <a:srgbClr val="000000"/>
                </a:solidFill>
                <a:latin typeface="Montserrat Light" pitchFamily="2"/>
              </a:rPr>
              <a:t> </a:t>
            </a:r>
            <a:r>
              <a:rPr lang="en-US" sz="1100" dirty="0" err="1">
                <a:solidFill>
                  <a:srgbClr val="000000"/>
                </a:solidFill>
                <a:latin typeface="Montserrat Light" pitchFamily="2"/>
              </a:rPr>
              <a:t>impozitelor</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taxelor</a:t>
            </a:r>
            <a:r>
              <a:rPr lang="en-US" sz="1100" dirty="0">
                <a:solidFill>
                  <a:srgbClr val="000000"/>
                </a:solidFill>
                <a:latin typeface="Montserrat Light" pitchFamily="2"/>
              </a:rPr>
              <a:t>, </a:t>
            </a:r>
            <a:r>
              <a:rPr lang="en-US" sz="1100" dirty="0" err="1">
                <a:solidFill>
                  <a:srgbClr val="000000"/>
                </a:solidFill>
                <a:latin typeface="Montserrat Light" pitchFamily="2"/>
              </a:rPr>
              <a:t>prin</a:t>
            </a:r>
            <a:r>
              <a:rPr lang="en-US" sz="1100" dirty="0">
                <a:solidFill>
                  <a:srgbClr val="000000"/>
                </a:solidFill>
                <a:latin typeface="Montserrat Light" pitchFamily="2"/>
              </a:rPr>
              <a:t> </a:t>
            </a:r>
            <a:r>
              <a:rPr lang="en-US" sz="1100" dirty="0" err="1">
                <a:solidFill>
                  <a:srgbClr val="000000"/>
                </a:solidFill>
                <a:latin typeface="Montserrat Light" pitchFamily="2"/>
              </a:rPr>
              <a:t>optimizarea</a:t>
            </a:r>
            <a:r>
              <a:rPr lang="en-US" sz="1100" dirty="0">
                <a:solidFill>
                  <a:srgbClr val="000000"/>
                </a:solidFill>
                <a:latin typeface="Montserrat Light" pitchFamily="2"/>
              </a:rPr>
              <a:t> </a:t>
            </a:r>
            <a:r>
              <a:rPr lang="en-US" sz="1100" dirty="0" err="1">
                <a:solidFill>
                  <a:srgbClr val="000000"/>
                </a:solidFill>
                <a:latin typeface="Montserrat Light" pitchFamily="2"/>
              </a:rPr>
              <a:t>proceselor</a:t>
            </a:r>
            <a:r>
              <a:rPr lang="en-US" sz="1100" dirty="0">
                <a:solidFill>
                  <a:srgbClr val="000000"/>
                </a:solidFill>
                <a:latin typeface="Montserrat Light" pitchFamily="2"/>
              </a:rPr>
              <a:t> de </a:t>
            </a:r>
            <a:r>
              <a:rPr lang="en-US" sz="1100" dirty="0" err="1">
                <a:solidFill>
                  <a:srgbClr val="000000"/>
                </a:solidFill>
                <a:latin typeface="Montserrat Light" pitchFamily="2"/>
              </a:rPr>
              <a:t>administrare</a:t>
            </a:r>
            <a:r>
              <a:rPr lang="en-US" sz="1100" dirty="0">
                <a:solidFill>
                  <a:srgbClr val="000000"/>
                </a:solidFill>
                <a:latin typeface="Montserrat Light" pitchFamily="2"/>
              </a:rPr>
              <a:t> </a:t>
            </a:r>
            <a:r>
              <a:rPr lang="en-US" sz="1100" dirty="0" err="1">
                <a:solidFill>
                  <a:srgbClr val="000000"/>
                </a:solidFill>
                <a:latin typeface="Montserrat Light" pitchFamily="2"/>
              </a:rPr>
              <a:t>fiscală</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combaterea</a:t>
            </a:r>
            <a:r>
              <a:rPr lang="en-US" sz="1100" dirty="0">
                <a:solidFill>
                  <a:srgbClr val="000000"/>
                </a:solidFill>
                <a:latin typeface="Montserrat Light" pitchFamily="2"/>
              </a:rPr>
              <a:t> </a:t>
            </a:r>
            <a:r>
              <a:rPr lang="en-US" sz="1100" dirty="0" err="1">
                <a:solidFill>
                  <a:srgbClr val="000000"/>
                </a:solidFill>
                <a:latin typeface="Montserrat Light" pitchFamily="2"/>
              </a:rPr>
              <a:t>evaziunii</a:t>
            </a:r>
            <a:r>
              <a:rPr lang="en-US" sz="1100" dirty="0">
                <a:solidFill>
                  <a:srgbClr val="000000"/>
                </a:solidFill>
                <a:latin typeface="Montserrat Light" pitchFamily="2"/>
              </a:rPr>
              <a:t> </a:t>
            </a:r>
            <a:r>
              <a:rPr lang="en-US" sz="1100" dirty="0" err="1">
                <a:solidFill>
                  <a:srgbClr val="000000"/>
                </a:solidFill>
                <a:latin typeface="Montserrat Light" pitchFamily="2"/>
              </a:rPr>
              <a:t>fiscale</a:t>
            </a:r>
            <a:r>
              <a:rPr lang="en-US" sz="1100" dirty="0">
                <a:solidFill>
                  <a:srgbClr val="000000"/>
                </a:solidFill>
                <a:latin typeface="Montserrat Light" pitchFamily="2"/>
              </a:rPr>
              <a:t>. </a:t>
            </a:r>
            <a:r>
              <a:rPr lang="en-US" sz="1100" dirty="0" err="1">
                <a:solidFill>
                  <a:srgbClr val="000000"/>
                </a:solidFill>
                <a:latin typeface="Montserrat Light" pitchFamily="2"/>
              </a:rPr>
              <a:t>Administrațiile</a:t>
            </a:r>
            <a:r>
              <a:rPr lang="en-US" sz="1100" dirty="0">
                <a:solidFill>
                  <a:srgbClr val="000000"/>
                </a:solidFill>
                <a:latin typeface="Montserrat Light" pitchFamily="2"/>
              </a:rPr>
              <a:t> locale </a:t>
            </a:r>
            <a:r>
              <a:rPr lang="en-US" sz="1100" dirty="0" err="1">
                <a:solidFill>
                  <a:srgbClr val="000000"/>
                </a:solidFill>
                <a:latin typeface="Montserrat Light" pitchFamily="2"/>
              </a:rPr>
              <a:t>ar</a:t>
            </a:r>
            <a:r>
              <a:rPr lang="en-US" sz="1100" dirty="0">
                <a:solidFill>
                  <a:srgbClr val="000000"/>
                </a:solidFill>
                <a:latin typeface="Montserrat Light" pitchFamily="2"/>
              </a:rPr>
              <a:t> </a:t>
            </a:r>
            <a:r>
              <a:rPr lang="en-US" sz="1100" dirty="0" err="1">
                <a:solidFill>
                  <a:srgbClr val="000000"/>
                </a:solidFill>
                <a:latin typeface="Montserrat Light" pitchFamily="2"/>
              </a:rPr>
              <a:t>trebui</a:t>
            </a:r>
            <a:r>
              <a:rPr lang="en-US" sz="1100" dirty="0">
                <a:solidFill>
                  <a:srgbClr val="000000"/>
                </a:solidFill>
                <a:latin typeface="Montserrat Light" pitchFamily="2"/>
              </a:rPr>
              <a:t> </a:t>
            </a:r>
            <a:r>
              <a:rPr lang="en-US" sz="1100" dirty="0" err="1">
                <a:solidFill>
                  <a:srgbClr val="000000"/>
                </a:solidFill>
                <a:latin typeface="Montserrat Light" pitchFamily="2"/>
              </a:rPr>
              <a:t>să</a:t>
            </a:r>
            <a:r>
              <a:rPr lang="en-US" sz="1100" dirty="0">
                <a:solidFill>
                  <a:srgbClr val="000000"/>
                </a:solidFill>
                <a:latin typeface="Montserrat Light" pitchFamily="2"/>
              </a:rPr>
              <a:t> </a:t>
            </a:r>
            <a:r>
              <a:rPr lang="en-US" sz="1100" dirty="0" err="1">
                <a:solidFill>
                  <a:srgbClr val="000000"/>
                </a:solidFill>
                <a:latin typeface="Montserrat Light" pitchFamily="2"/>
              </a:rPr>
              <a:t>își</a:t>
            </a:r>
            <a:r>
              <a:rPr lang="en-US" sz="1100" dirty="0">
                <a:solidFill>
                  <a:srgbClr val="000000"/>
                </a:solidFill>
                <a:latin typeface="Montserrat Light" pitchFamily="2"/>
              </a:rPr>
              <a:t> </a:t>
            </a:r>
            <a:r>
              <a:rPr lang="en-US" sz="1100" dirty="0" err="1">
                <a:solidFill>
                  <a:srgbClr val="000000"/>
                </a:solidFill>
                <a:latin typeface="Montserrat Light" pitchFamily="2"/>
              </a:rPr>
              <a:t>dezvolte</a:t>
            </a:r>
            <a:r>
              <a:rPr lang="en-US" sz="1100" dirty="0">
                <a:solidFill>
                  <a:srgbClr val="000000"/>
                </a:solidFill>
                <a:latin typeface="Montserrat Light" pitchFamily="2"/>
              </a:rPr>
              <a:t> </a:t>
            </a:r>
            <a:r>
              <a:rPr lang="en-US" sz="1100" dirty="0" err="1">
                <a:solidFill>
                  <a:srgbClr val="000000"/>
                </a:solidFill>
                <a:latin typeface="Montserrat Light" pitchFamily="2"/>
              </a:rPr>
              <a:t>competențele</a:t>
            </a:r>
            <a:r>
              <a:rPr lang="en-US" sz="1100" dirty="0">
                <a:solidFill>
                  <a:srgbClr val="000000"/>
                </a:solidFill>
                <a:latin typeface="Montserrat Light" pitchFamily="2"/>
              </a:rPr>
              <a:t> </a:t>
            </a:r>
            <a:r>
              <a:rPr lang="en-US" sz="1100" dirty="0" err="1">
                <a:solidFill>
                  <a:srgbClr val="000000"/>
                </a:solidFill>
                <a:latin typeface="Montserrat Light" pitchFamily="2"/>
              </a:rPr>
              <a:t>în</a:t>
            </a:r>
            <a:r>
              <a:rPr lang="en-US" sz="1100" dirty="0">
                <a:solidFill>
                  <a:srgbClr val="000000"/>
                </a:solidFill>
                <a:latin typeface="Montserrat Light" pitchFamily="2"/>
              </a:rPr>
              <a:t> </a:t>
            </a:r>
            <a:r>
              <a:rPr lang="en-US" sz="1100" dirty="0" err="1">
                <a:solidFill>
                  <a:srgbClr val="000000"/>
                </a:solidFill>
                <a:latin typeface="Montserrat Light" pitchFamily="2"/>
              </a:rPr>
              <a:t>atragerea</a:t>
            </a:r>
            <a:r>
              <a:rPr lang="en-US" sz="1100" dirty="0">
                <a:solidFill>
                  <a:srgbClr val="000000"/>
                </a:solidFill>
                <a:latin typeface="Montserrat Light" pitchFamily="2"/>
              </a:rPr>
              <a:t> de </a:t>
            </a:r>
            <a:r>
              <a:rPr lang="en-US" sz="1100" dirty="0" err="1">
                <a:solidFill>
                  <a:srgbClr val="000000"/>
                </a:solidFill>
                <a:latin typeface="Montserrat Light" pitchFamily="2"/>
              </a:rPr>
              <a:t>fonduri</a:t>
            </a:r>
            <a:r>
              <a:rPr lang="en-US" sz="1100" dirty="0">
                <a:solidFill>
                  <a:srgbClr val="000000"/>
                </a:solidFill>
                <a:latin typeface="Montserrat Light" pitchFamily="2"/>
              </a:rPr>
              <a:t> </a:t>
            </a:r>
            <a:r>
              <a:rPr lang="en-US" sz="1100" dirty="0" err="1">
                <a:solidFill>
                  <a:srgbClr val="000000"/>
                </a:solidFill>
                <a:latin typeface="Montserrat Light" pitchFamily="2"/>
              </a:rPr>
              <a:t>europene</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în</a:t>
            </a:r>
            <a:r>
              <a:rPr lang="en-US" sz="1100" dirty="0">
                <a:solidFill>
                  <a:srgbClr val="000000"/>
                </a:solidFill>
                <a:latin typeface="Montserrat Light" pitchFamily="2"/>
              </a:rPr>
              <a:t> </a:t>
            </a:r>
            <a:r>
              <a:rPr lang="en-US" sz="1100" dirty="0" err="1">
                <a:solidFill>
                  <a:srgbClr val="000000"/>
                </a:solidFill>
                <a:latin typeface="Montserrat Light" pitchFamily="2"/>
              </a:rPr>
              <a:t>implementarea</a:t>
            </a:r>
            <a:r>
              <a:rPr lang="en-US" sz="1100" dirty="0">
                <a:solidFill>
                  <a:srgbClr val="000000"/>
                </a:solidFill>
                <a:latin typeface="Montserrat Light" pitchFamily="2"/>
              </a:rPr>
              <a:t> </a:t>
            </a:r>
            <a:r>
              <a:rPr lang="en-US" sz="1100" dirty="0" err="1">
                <a:solidFill>
                  <a:srgbClr val="000000"/>
                </a:solidFill>
                <a:latin typeface="Montserrat Light" pitchFamily="2"/>
              </a:rPr>
              <a:t>unor</a:t>
            </a:r>
            <a:r>
              <a:rPr lang="en-US" sz="1100" dirty="0">
                <a:solidFill>
                  <a:srgbClr val="000000"/>
                </a:solidFill>
                <a:latin typeface="Montserrat Light" pitchFamily="2"/>
              </a:rPr>
              <a:t> </a:t>
            </a:r>
            <a:r>
              <a:rPr lang="en-US" sz="1100" dirty="0" err="1">
                <a:solidFill>
                  <a:srgbClr val="000000"/>
                </a:solidFill>
                <a:latin typeface="Montserrat Light" pitchFamily="2"/>
              </a:rPr>
              <a:t>proiecte</a:t>
            </a:r>
            <a:r>
              <a:rPr lang="en-US" sz="1100" dirty="0">
                <a:solidFill>
                  <a:srgbClr val="000000"/>
                </a:solidFill>
                <a:latin typeface="Montserrat Light" pitchFamily="2"/>
              </a:rPr>
              <a:t> de </a:t>
            </a:r>
            <a:r>
              <a:rPr lang="en-US" sz="1100" dirty="0" err="1">
                <a:solidFill>
                  <a:srgbClr val="000000"/>
                </a:solidFill>
                <a:latin typeface="Montserrat Light" pitchFamily="2"/>
              </a:rPr>
              <a:t>infrastructură</a:t>
            </a:r>
            <a:r>
              <a:rPr lang="en-US" sz="1100" dirty="0">
                <a:solidFill>
                  <a:srgbClr val="000000"/>
                </a:solidFill>
                <a:latin typeface="Montserrat Light" pitchFamily="2"/>
              </a:rPr>
              <a:t> </a:t>
            </a:r>
            <a:r>
              <a:rPr lang="en-US" sz="1100" dirty="0" err="1">
                <a:solidFill>
                  <a:srgbClr val="000000"/>
                </a:solidFill>
                <a:latin typeface="Montserrat Light" pitchFamily="2"/>
              </a:rPr>
              <a:t>durabilă</a:t>
            </a:r>
            <a:r>
              <a:rPr lang="en-US" sz="1100" dirty="0">
                <a:solidFill>
                  <a:srgbClr val="000000"/>
                </a:solidFill>
                <a:latin typeface="Montserrat Light" pitchFamily="2"/>
              </a:rPr>
              <a:t>, care </a:t>
            </a:r>
            <a:r>
              <a:rPr lang="en-US" sz="1100" dirty="0" err="1">
                <a:solidFill>
                  <a:srgbClr val="000000"/>
                </a:solidFill>
                <a:latin typeface="Montserrat Light" pitchFamily="2"/>
              </a:rPr>
              <a:t>să</a:t>
            </a:r>
            <a:r>
              <a:rPr lang="en-US" sz="1100" dirty="0">
                <a:solidFill>
                  <a:srgbClr val="000000"/>
                </a:solidFill>
                <a:latin typeface="Montserrat Light" pitchFamily="2"/>
              </a:rPr>
              <a:t> </a:t>
            </a:r>
            <a:r>
              <a:rPr lang="en-US" sz="1100" dirty="0" err="1">
                <a:solidFill>
                  <a:srgbClr val="000000"/>
                </a:solidFill>
                <a:latin typeface="Montserrat Light" pitchFamily="2"/>
              </a:rPr>
              <a:t>sprijine</a:t>
            </a:r>
            <a:r>
              <a:rPr lang="en-US" sz="1100" dirty="0">
                <a:solidFill>
                  <a:srgbClr val="000000"/>
                </a:solidFill>
                <a:latin typeface="Montserrat Light" pitchFamily="2"/>
              </a:rPr>
              <a:t> </a:t>
            </a:r>
            <a:r>
              <a:rPr lang="en-US" sz="1100" dirty="0" err="1">
                <a:solidFill>
                  <a:srgbClr val="000000"/>
                </a:solidFill>
                <a:latin typeface="Montserrat Light" pitchFamily="2"/>
              </a:rPr>
              <a:t>dezvoltarea</a:t>
            </a:r>
            <a:r>
              <a:rPr lang="en-US" sz="1100" dirty="0">
                <a:solidFill>
                  <a:srgbClr val="000000"/>
                </a:solidFill>
                <a:latin typeface="Montserrat Light" pitchFamily="2"/>
              </a:rPr>
              <a:t> pe termen lung. </a:t>
            </a:r>
            <a:r>
              <a:rPr lang="en-US" sz="1100" dirty="0" err="1">
                <a:solidFill>
                  <a:srgbClr val="000000"/>
                </a:solidFill>
                <a:latin typeface="Montserrat Light" pitchFamily="2"/>
              </a:rPr>
              <a:t>Crearea</a:t>
            </a:r>
            <a:r>
              <a:rPr lang="en-US" sz="1100" dirty="0">
                <a:solidFill>
                  <a:srgbClr val="000000"/>
                </a:solidFill>
                <a:latin typeface="Montserrat Light" pitchFamily="2"/>
              </a:rPr>
              <a:t> </a:t>
            </a:r>
            <a:r>
              <a:rPr lang="en-US" sz="1100" dirty="0" err="1">
                <a:solidFill>
                  <a:srgbClr val="000000"/>
                </a:solidFill>
                <a:latin typeface="Montserrat Light" pitchFamily="2"/>
              </a:rPr>
              <a:t>unor</a:t>
            </a:r>
            <a:r>
              <a:rPr lang="en-US" sz="1100" dirty="0">
                <a:solidFill>
                  <a:srgbClr val="000000"/>
                </a:solidFill>
                <a:latin typeface="Montserrat Light" pitchFamily="2"/>
              </a:rPr>
              <a:t> </a:t>
            </a:r>
            <a:r>
              <a:rPr lang="en-US" sz="1100" dirty="0" err="1">
                <a:solidFill>
                  <a:srgbClr val="000000"/>
                </a:solidFill>
                <a:latin typeface="Montserrat Light" pitchFamily="2"/>
              </a:rPr>
              <a:t>parteneriate</a:t>
            </a:r>
            <a:r>
              <a:rPr lang="en-US" sz="1100" dirty="0">
                <a:solidFill>
                  <a:srgbClr val="000000"/>
                </a:solidFill>
                <a:latin typeface="Montserrat Light" pitchFamily="2"/>
              </a:rPr>
              <a:t> public-private </a:t>
            </a:r>
            <a:r>
              <a:rPr lang="en-US" sz="1100" dirty="0" err="1">
                <a:solidFill>
                  <a:srgbClr val="000000"/>
                </a:solidFill>
                <a:latin typeface="Montserrat Light" pitchFamily="2"/>
              </a:rPr>
              <a:t>poate</a:t>
            </a:r>
            <a:r>
              <a:rPr lang="en-US" sz="1100" dirty="0">
                <a:solidFill>
                  <a:srgbClr val="000000"/>
                </a:solidFill>
                <a:latin typeface="Montserrat Light" pitchFamily="2"/>
              </a:rPr>
              <a:t> </a:t>
            </a:r>
            <a:r>
              <a:rPr lang="en-US" sz="1100" dirty="0" err="1">
                <a:solidFill>
                  <a:srgbClr val="000000"/>
                </a:solidFill>
                <a:latin typeface="Montserrat Light" pitchFamily="2"/>
              </a:rPr>
              <a:t>stimula</a:t>
            </a:r>
            <a:r>
              <a:rPr lang="en-US" sz="1100" dirty="0">
                <a:solidFill>
                  <a:srgbClr val="000000"/>
                </a:solidFill>
                <a:latin typeface="Montserrat Light" pitchFamily="2"/>
              </a:rPr>
              <a:t> </a:t>
            </a:r>
            <a:r>
              <a:rPr lang="en-US" sz="1100" dirty="0" err="1">
                <a:solidFill>
                  <a:srgbClr val="000000"/>
                </a:solidFill>
                <a:latin typeface="Montserrat Light" pitchFamily="2"/>
              </a:rPr>
              <a:t>investițiile</a:t>
            </a:r>
            <a:r>
              <a:rPr lang="en-US" sz="1100" dirty="0">
                <a:solidFill>
                  <a:srgbClr val="000000"/>
                </a:solidFill>
                <a:latin typeface="Montserrat Light" pitchFamily="2"/>
              </a:rPr>
              <a:t> </a:t>
            </a:r>
            <a:r>
              <a:rPr lang="en-US" sz="1100" dirty="0" err="1">
                <a:solidFill>
                  <a:srgbClr val="000000"/>
                </a:solidFill>
                <a:latin typeface="Montserrat Light" pitchFamily="2"/>
              </a:rPr>
              <a:t>în</a:t>
            </a:r>
            <a:r>
              <a:rPr lang="en-US" sz="1100" dirty="0">
                <a:solidFill>
                  <a:srgbClr val="000000"/>
                </a:solidFill>
                <a:latin typeface="Montserrat Light" pitchFamily="2"/>
              </a:rPr>
              <a:t> </a:t>
            </a:r>
            <a:r>
              <a:rPr lang="en-US" sz="1100" dirty="0" err="1">
                <a:solidFill>
                  <a:srgbClr val="000000"/>
                </a:solidFill>
                <a:latin typeface="Montserrat Light" pitchFamily="2"/>
              </a:rPr>
              <a:t>infrastructura</a:t>
            </a:r>
            <a:r>
              <a:rPr lang="en-US" sz="1100" dirty="0">
                <a:solidFill>
                  <a:srgbClr val="000000"/>
                </a:solidFill>
                <a:latin typeface="Montserrat Light" pitchFamily="2"/>
              </a:rPr>
              <a:t> </a:t>
            </a:r>
            <a:r>
              <a:rPr lang="en-US" sz="1100" dirty="0" err="1">
                <a:solidFill>
                  <a:srgbClr val="000000"/>
                </a:solidFill>
                <a:latin typeface="Montserrat Light" pitchFamily="2"/>
              </a:rPr>
              <a:t>locală</a:t>
            </a:r>
            <a:r>
              <a:rPr lang="en-US" sz="1100" dirty="0">
                <a:solidFill>
                  <a:srgbClr val="000000"/>
                </a:solidFill>
                <a:latin typeface="Montserrat Light" pitchFamily="2"/>
              </a:rPr>
              <a:t>, </a:t>
            </a:r>
            <a:r>
              <a:rPr lang="en-US" sz="1100" dirty="0" err="1">
                <a:solidFill>
                  <a:srgbClr val="000000"/>
                </a:solidFill>
                <a:latin typeface="Montserrat Light" pitchFamily="2"/>
              </a:rPr>
              <a:t>contribuind</a:t>
            </a:r>
            <a:r>
              <a:rPr lang="en-US" sz="1100" dirty="0">
                <a:solidFill>
                  <a:srgbClr val="000000"/>
                </a:solidFill>
                <a:latin typeface="Montserrat Light" pitchFamily="2"/>
              </a:rPr>
              <a:t> la </a:t>
            </a:r>
            <a:r>
              <a:rPr lang="en-US" sz="1100" dirty="0" err="1">
                <a:solidFill>
                  <a:srgbClr val="000000"/>
                </a:solidFill>
                <a:latin typeface="Montserrat Light" pitchFamily="2"/>
              </a:rPr>
              <a:t>dezvoltarea</a:t>
            </a:r>
            <a:r>
              <a:rPr lang="en-US" sz="1100" dirty="0">
                <a:solidFill>
                  <a:srgbClr val="000000"/>
                </a:solidFill>
                <a:latin typeface="Montserrat Light" pitchFamily="2"/>
              </a:rPr>
              <a:t> </a:t>
            </a:r>
            <a:r>
              <a:rPr lang="en-US" sz="1100" dirty="0" err="1">
                <a:solidFill>
                  <a:srgbClr val="000000"/>
                </a:solidFill>
                <a:latin typeface="Montserrat Light" pitchFamily="2"/>
              </a:rPr>
              <a:t>unui</a:t>
            </a:r>
            <a:r>
              <a:rPr lang="en-US" sz="1100" dirty="0">
                <a:solidFill>
                  <a:srgbClr val="000000"/>
                </a:solidFill>
                <a:latin typeface="Montserrat Light" pitchFamily="2"/>
              </a:rPr>
              <a:t> </a:t>
            </a:r>
            <a:r>
              <a:rPr lang="en-US" sz="1100" dirty="0" err="1">
                <a:solidFill>
                  <a:srgbClr val="000000"/>
                </a:solidFill>
                <a:latin typeface="Montserrat Light" pitchFamily="2"/>
              </a:rPr>
              <a:t>ecosistem</a:t>
            </a:r>
            <a:r>
              <a:rPr lang="en-US" sz="1100" dirty="0">
                <a:solidFill>
                  <a:srgbClr val="000000"/>
                </a:solidFill>
                <a:latin typeface="Montserrat Light" pitchFamily="2"/>
              </a:rPr>
              <a:t> economic </a:t>
            </a:r>
            <a:r>
              <a:rPr lang="en-US" sz="1100" dirty="0" err="1">
                <a:solidFill>
                  <a:srgbClr val="000000"/>
                </a:solidFill>
                <a:latin typeface="Montserrat Light" pitchFamily="2"/>
              </a:rPr>
              <a:t>sustenabil</a:t>
            </a:r>
            <a:r>
              <a:rPr lang="en-US" sz="1100" dirty="0">
                <a:solidFill>
                  <a:srgbClr val="000000"/>
                </a:solidFill>
                <a:latin typeface="Montserrat Light" pitchFamily="2"/>
              </a:rPr>
              <a:t>. </a:t>
            </a:r>
            <a:r>
              <a:rPr lang="en-US" sz="1100" dirty="0" err="1">
                <a:solidFill>
                  <a:srgbClr val="000000"/>
                </a:solidFill>
                <a:latin typeface="Montserrat Light" pitchFamily="2"/>
              </a:rPr>
              <a:t>În</a:t>
            </a:r>
            <a:r>
              <a:rPr lang="en-US" sz="1100" dirty="0">
                <a:solidFill>
                  <a:srgbClr val="000000"/>
                </a:solidFill>
                <a:latin typeface="Montserrat Light" pitchFamily="2"/>
              </a:rPr>
              <a:t> plus, </a:t>
            </a:r>
            <a:r>
              <a:rPr lang="en-US" sz="1100" dirty="0" err="1">
                <a:solidFill>
                  <a:srgbClr val="000000"/>
                </a:solidFill>
                <a:latin typeface="Montserrat Light" pitchFamily="2"/>
              </a:rPr>
              <a:t>este</a:t>
            </a:r>
            <a:r>
              <a:rPr lang="en-US" sz="1100" dirty="0">
                <a:solidFill>
                  <a:srgbClr val="000000"/>
                </a:solidFill>
                <a:latin typeface="Montserrat Light" pitchFamily="2"/>
              </a:rPr>
              <a:t> important </a:t>
            </a:r>
            <a:r>
              <a:rPr lang="en-US" sz="1100" dirty="0" err="1">
                <a:solidFill>
                  <a:srgbClr val="000000"/>
                </a:solidFill>
                <a:latin typeface="Montserrat Light" pitchFamily="2"/>
              </a:rPr>
              <a:t>să</a:t>
            </a:r>
            <a:r>
              <a:rPr lang="en-US" sz="1100" dirty="0">
                <a:solidFill>
                  <a:srgbClr val="000000"/>
                </a:solidFill>
                <a:latin typeface="Montserrat Light" pitchFamily="2"/>
              </a:rPr>
              <a:t> se </a:t>
            </a:r>
            <a:r>
              <a:rPr lang="en-US" sz="1100" dirty="0" err="1">
                <a:solidFill>
                  <a:srgbClr val="000000"/>
                </a:solidFill>
                <a:latin typeface="Montserrat Light" pitchFamily="2"/>
              </a:rPr>
              <a:t>sprijine</a:t>
            </a:r>
            <a:r>
              <a:rPr lang="en-US" sz="1100" dirty="0">
                <a:solidFill>
                  <a:srgbClr val="000000"/>
                </a:solidFill>
                <a:latin typeface="Montserrat Light" pitchFamily="2"/>
              </a:rPr>
              <a:t> </a:t>
            </a:r>
            <a:r>
              <a:rPr lang="en-US" sz="1100" dirty="0" err="1">
                <a:solidFill>
                  <a:srgbClr val="000000"/>
                </a:solidFill>
                <a:latin typeface="Montserrat Light" pitchFamily="2"/>
              </a:rPr>
              <a:t>educația</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formarea</a:t>
            </a:r>
            <a:r>
              <a:rPr lang="en-US" sz="1100" dirty="0">
                <a:solidFill>
                  <a:srgbClr val="000000"/>
                </a:solidFill>
                <a:latin typeface="Montserrat Light" pitchFamily="2"/>
              </a:rPr>
              <a:t> </a:t>
            </a:r>
            <a:r>
              <a:rPr lang="en-US" sz="1100" dirty="0" err="1">
                <a:solidFill>
                  <a:srgbClr val="000000"/>
                </a:solidFill>
                <a:latin typeface="Montserrat Light" pitchFamily="2"/>
              </a:rPr>
              <a:t>profesională</a:t>
            </a:r>
            <a:r>
              <a:rPr lang="en-US" sz="1100" dirty="0">
                <a:solidFill>
                  <a:srgbClr val="000000"/>
                </a:solidFill>
                <a:latin typeface="Montserrat Light" pitchFamily="2"/>
              </a:rPr>
              <a:t> a </a:t>
            </a:r>
            <a:r>
              <a:rPr lang="en-US" sz="1100" dirty="0" err="1">
                <a:solidFill>
                  <a:srgbClr val="000000"/>
                </a:solidFill>
                <a:latin typeface="Montserrat Light" pitchFamily="2"/>
              </a:rPr>
              <a:t>forței</a:t>
            </a:r>
            <a:r>
              <a:rPr lang="en-US" sz="1100" dirty="0">
                <a:solidFill>
                  <a:srgbClr val="000000"/>
                </a:solidFill>
                <a:latin typeface="Montserrat Light" pitchFamily="2"/>
              </a:rPr>
              <a:t> de </a:t>
            </a:r>
            <a:r>
              <a:rPr lang="en-US" sz="1100" dirty="0" err="1">
                <a:solidFill>
                  <a:srgbClr val="000000"/>
                </a:solidFill>
                <a:latin typeface="Montserrat Light" pitchFamily="2"/>
              </a:rPr>
              <a:t>muncă</a:t>
            </a:r>
            <a:r>
              <a:rPr lang="en-US" sz="1100" dirty="0">
                <a:solidFill>
                  <a:srgbClr val="000000"/>
                </a:solidFill>
                <a:latin typeface="Montserrat Light" pitchFamily="2"/>
              </a:rPr>
              <a:t> locale, </a:t>
            </a:r>
            <a:r>
              <a:rPr lang="en-US" sz="1100" dirty="0" err="1">
                <a:solidFill>
                  <a:srgbClr val="000000"/>
                </a:solidFill>
                <a:latin typeface="Montserrat Light" pitchFamily="2"/>
              </a:rPr>
              <a:t>pentru</a:t>
            </a:r>
            <a:r>
              <a:rPr lang="en-US" sz="1100" dirty="0">
                <a:solidFill>
                  <a:srgbClr val="000000"/>
                </a:solidFill>
                <a:latin typeface="Montserrat Light" pitchFamily="2"/>
              </a:rPr>
              <a:t> a </a:t>
            </a:r>
            <a:r>
              <a:rPr lang="en-US" sz="1100" dirty="0" err="1">
                <a:solidFill>
                  <a:srgbClr val="000000"/>
                </a:solidFill>
                <a:latin typeface="Montserrat Light" pitchFamily="2"/>
              </a:rPr>
              <a:t>răspunde</a:t>
            </a:r>
            <a:r>
              <a:rPr lang="en-US" sz="1100" dirty="0">
                <a:solidFill>
                  <a:srgbClr val="000000"/>
                </a:solidFill>
                <a:latin typeface="Montserrat Light" pitchFamily="2"/>
              </a:rPr>
              <a:t> </a:t>
            </a:r>
            <a:r>
              <a:rPr lang="en-US" sz="1100" dirty="0" err="1">
                <a:solidFill>
                  <a:srgbClr val="000000"/>
                </a:solidFill>
                <a:latin typeface="Montserrat Light" pitchFamily="2"/>
              </a:rPr>
              <a:t>cerințelor</a:t>
            </a:r>
            <a:r>
              <a:rPr lang="en-US" sz="1100" dirty="0">
                <a:solidFill>
                  <a:srgbClr val="000000"/>
                </a:solidFill>
                <a:latin typeface="Montserrat Light" pitchFamily="2"/>
              </a:rPr>
              <a:t> </a:t>
            </a:r>
            <a:r>
              <a:rPr lang="en-US" sz="1100" dirty="0" err="1">
                <a:solidFill>
                  <a:srgbClr val="000000"/>
                </a:solidFill>
                <a:latin typeface="Montserrat Light" pitchFamily="2"/>
              </a:rPr>
              <a:t>pieței</a:t>
            </a:r>
            <a:r>
              <a:rPr lang="en-US" sz="1100" dirty="0">
                <a:solidFill>
                  <a:srgbClr val="000000"/>
                </a:solidFill>
                <a:latin typeface="Montserrat Light" pitchFamily="2"/>
              </a:rPr>
              <a:t> de </a:t>
            </a:r>
            <a:r>
              <a:rPr lang="en-US" sz="1100" dirty="0" err="1">
                <a:solidFill>
                  <a:srgbClr val="000000"/>
                </a:solidFill>
                <a:latin typeface="Montserrat Light" pitchFamily="2"/>
              </a:rPr>
              <a:t>muncă</a:t>
            </a:r>
            <a:r>
              <a:rPr lang="en-US" sz="1100" dirty="0">
                <a:solidFill>
                  <a:srgbClr val="000000"/>
                </a:solidFill>
                <a:latin typeface="Montserrat Light" pitchFamily="2"/>
              </a:rPr>
              <a:t> din </a:t>
            </a:r>
            <a:r>
              <a:rPr lang="en-US" sz="1100" dirty="0" err="1">
                <a:solidFill>
                  <a:srgbClr val="000000"/>
                </a:solidFill>
                <a:latin typeface="Montserrat Light" pitchFamily="2"/>
              </a:rPr>
              <a:t>industriile</a:t>
            </a:r>
            <a:r>
              <a:rPr lang="en-US" sz="1100" dirty="0">
                <a:solidFill>
                  <a:srgbClr val="000000"/>
                </a:solidFill>
                <a:latin typeface="Montserrat Light" pitchFamily="2"/>
              </a:rPr>
              <a:t> </a:t>
            </a:r>
            <a:r>
              <a:rPr lang="en-US" sz="1100" dirty="0" err="1">
                <a:solidFill>
                  <a:srgbClr val="000000"/>
                </a:solidFill>
                <a:latin typeface="Montserrat Light" pitchFamily="2"/>
              </a:rPr>
              <a:t>emergente</a:t>
            </a:r>
            <a:r>
              <a:rPr lang="en-US" sz="1100" dirty="0">
                <a:solidFill>
                  <a:srgbClr val="000000"/>
                </a:solidFill>
                <a:latin typeface="Montserrat Light" pitchFamily="2"/>
              </a:rPr>
              <a:t>. </a:t>
            </a:r>
            <a:r>
              <a:rPr lang="en-US" sz="1100" dirty="0" err="1">
                <a:solidFill>
                  <a:srgbClr val="000000"/>
                </a:solidFill>
                <a:latin typeface="Montserrat Light" pitchFamily="2"/>
              </a:rPr>
              <a:t>Prin</a:t>
            </a:r>
            <a:r>
              <a:rPr lang="en-US" sz="1100" dirty="0">
                <a:solidFill>
                  <a:srgbClr val="000000"/>
                </a:solidFill>
                <a:latin typeface="Montserrat Light" pitchFamily="2"/>
              </a:rPr>
              <a:t> </a:t>
            </a:r>
            <a:r>
              <a:rPr lang="en-US" sz="1100" dirty="0" err="1">
                <a:solidFill>
                  <a:srgbClr val="000000"/>
                </a:solidFill>
                <a:latin typeface="Montserrat Light" pitchFamily="2"/>
              </a:rPr>
              <a:t>implementarea</a:t>
            </a:r>
            <a:r>
              <a:rPr lang="en-US" sz="1100" dirty="0">
                <a:solidFill>
                  <a:srgbClr val="000000"/>
                </a:solidFill>
                <a:latin typeface="Montserrat Light" pitchFamily="2"/>
              </a:rPr>
              <a:t> </a:t>
            </a:r>
            <a:r>
              <a:rPr lang="en-US" sz="1100" dirty="0" err="1">
                <a:solidFill>
                  <a:srgbClr val="000000"/>
                </a:solidFill>
                <a:latin typeface="Montserrat Light" pitchFamily="2"/>
              </a:rPr>
              <a:t>acestor</a:t>
            </a:r>
            <a:r>
              <a:rPr lang="en-US" sz="1100" dirty="0">
                <a:solidFill>
                  <a:srgbClr val="000000"/>
                </a:solidFill>
                <a:latin typeface="Montserrat Light" pitchFamily="2"/>
              </a:rPr>
              <a:t> </a:t>
            </a:r>
            <a:r>
              <a:rPr lang="en-US" sz="1100" dirty="0" err="1">
                <a:solidFill>
                  <a:srgbClr val="000000"/>
                </a:solidFill>
                <a:latin typeface="Montserrat Light" pitchFamily="2"/>
              </a:rPr>
              <a:t>măsuri</a:t>
            </a:r>
            <a:r>
              <a:rPr lang="en-US" sz="1100" dirty="0">
                <a:solidFill>
                  <a:srgbClr val="000000"/>
                </a:solidFill>
                <a:latin typeface="Montserrat Light" pitchFamily="2"/>
              </a:rPr>
              <a:t>, </a:t>
            </a:r>
            <a:r>
              <a:rPr lang="en-US" sz="1100" dirty="0" err="1">
                <a:solidFill>
                  <a:srgbClr val="000000"/>
                </a:solidFill>
                <a:latin typeface="Montserrat Light" pitchFamily="2"/>
              </a:rPr>
              <a:t>orașele</a:t>
            </a:r>
            <a:r>
              <a:rPr lang="en-US" sz="1100" dirty="0">
                <a:solidFill>
                  <a:srgbClr val="000000"/>
                </a:solidFill>
                <a:latin typeface="Montserrat Light" pitchFamily="2"/>
              </a:rPr>
              <a:t> din </a:t>
            </a:r>
            <a:r>
              <a:rPr lang="en-US" sz="1100" dirty="0" err="1">
                <a:solidFill>
                  <a:srgbClr val="000000"/>
                </a:solidFill>
                <a:latin typeface="Montserrat Light" pitchFamily="2"/>
              </a:rPr>
              <a:t>Valea</a:t>
            </a:r>
            <a:r>
              <a:rPr lang="en-US" sz="1100" dirty="0">
                <a:solidFill>
                  <a:srgbClr val="000000"/>
                </a:solidFill>
                <a:latin typeface="Montserrat Light" pitchFamily="2"/>
              </a:rPr>
              <a:t> </a:t>
            </a:r>
            <a:r>
              <a:rPr lang="en-US" sz="1100" dirty="0" err="1">
                <a:solidFill>
                  <a:srgbClr val="000000"/>
                </a:solidFill>
                <a:latin typeface="Montserrat Light" pitchFamily="2"/>
              </a:rPr>
              <a:t>Jiului</a:t>
            </a:r>
            <a:r>
              <a:rPr lang="en-US" sz="1100" dirty="0">
                <a:solidFill>
                  <a:srgbClr val="000000"/>
                </a:solidFill>
                <a:latin typeface="Montserrat Light" pitchFamily="2"/>
              </a:rPr>
              <a:t> </a:t>
            </a:r>
            <a:r>
              <a:rPr lang="en-US" sz="1100" dirty="0" err="1">
                <a:solidFill>
                  <a:srgbClr val="000000"/>
                </a:solidFill>
                <a:latin typeface="Montserrat Light" pitchFamily="2"/>
              </a:rPr>
              <a:t>vor</a:t>
            </a:r>
            <a:r>
              <a:rPr lang="en-US" sz="1100" dirty="0">
                <a:solidFill>
                  <a:srgbClr val="000000"/>
                </a:solidFill>
                <a:latin typeface="Montserrat Light" pitchFamily="2"/>
              </a:rPr>
              <a:t> </a:t>
            </a:r>
            <a:r>
              <a:rPr lang="en-US" sz="1100" dirty="0" err="1">
                <a:solidFill>
                  <a:srgbClr val="000000"/>
                </a:solidFill>
                <a:latin typeface="Montserrat Light" pitchFamily="2"/>
              </a:rPr>
              <a:t>putea</a:t>
            </a:r>
            <a:r>
              <a:rPr lang="en-US" sz="1100" dirty="0">
                <a:solidFill>
                  <a:srgbClr val="000000"/>
                </a:solidFill>
                <a:latin typeface="Montserrat Light" pitchFamily="2"/>
              </a:rPr>
              <a:t> </a:t>
            </a:r>
            <a:r>
              <a:rPr lang="en-US" sz="1100" dirty="0" err="1">
                <a:solidFill>
                  <a:srgbClr val="000000"/>
                </a:solidFill>
                <a:latin typeface="Montserrat Light" pitchFamily="2"/>
              </a:rPr>
              <a:t>să</a:t>
            </a:r>
            <a:r>
              <a:rPr lang="en-US" sz="1100" dirty="0">
                <a:solidFill>
                  <a:srgbClr val="000000"/>
                </a:solidFill>
                <a:latin typeface="Montserrat Light" pitchFamily="2"/>
              </a:rPr>
              <a:t> </a:t>
            </a:r>
            <a:r>
              <a:rPr lang="en-US" sz="1100" dirty="0" err="1">
                <a:solidFill>
                  <a:srgbClr val="000000"/>
                </a:solidFill>
                <a:latin typeface="Montserrat Light" pitchFamily="2"/>
              </a:rPr>
              <a:t>construiască</a:t>
            </a:r>
            <a:r>
              <a:rPr lang="en-US" sz="1100" dirty="0">
                <a:solidFill>
                  <a:srgbClr val="000000"/>
                </a:solidFill>
                <a:latin typeface="Montserrat Light" pitchFamily="2"/>
              </a:rPr>
              <a:t> o </a:t>
            </a:r>
            <a:r>
              <a:rPr lang="en-US" sz="1100" dirty="0" err="1">
                <a:solidFill>
                  <a:srgbClr val="000000"/>
                </a:solidFill>
                <a:latin typeface="Montserrat Light" pitchFamily="2"/>
              </a:rPr>
              <a:t>bază</a:t>
            </a:r>
            <a:r>
              <a:rPr lang="en-US" sz="1100" dirty="0">
                <a:solidFill>
                  <a:srgbClr val="000000"/>
                </a:solidFill>
                <a:latin typeface="Montserrat Light" pitchFamily="2"/>
              </a:rPr>
              <a:t> </a:t>
            </a:r>
            <a:r>
              <a:rPr lang="en-US" sz="1100" dirty="0" err="1">
                <a:solidFill>
                  <a:srgbClr val="000000"/>
                </a:solidFill>
                <a:latin typeface="Montserrat Light" pitchFamily="2"/>
              </a:rPr>
              <a:t>economică</a:t>
            </a:r>
            <a:r>
              <a:rPr lang="en-US" sz="1100" dirty="0">
                <a:solidFill>
                  <a:srgbClr val="000000"/>
                </a:solidFill>
                <a:latin typeface="Montserrat Light" pitchFamily="2"/>
              </a:rPr>
              <a:t> </a:t>
            </a:r>
            <a:r>
              <a:rPr lang="en-US" sz="1100" dirty="0" err="1">
                <a:solidFill>
                  <a:srgbClr val="000000"/>
                </a:solidFill>
                <a:latin typeface="Montserrat Light" pitchFamily="2"/>
              </a:rPr>
              <a:t>solidă</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să</a:t>
            </a:r>
            <a:r>
              <a:rPr lang="en-US" sz="1100" dirty="0">
                <a:solidFill>
                  <a:srgbClr val="000000"/>
                </a:solidFill>
                <a:latin typeface="Montserrat Light" pitchFamily="2"/>
              </a:rPr>
              <a:t> </a:t>
            </a:r>
            <a:r>
              <a:rPr lang="en-US" sz="1100" dirty="0" err="1">
                <a:solidFill>
                  <a:srgbClr val="000000"/>
                </a:solidFill>
                <a:latin typeface="Montserrat Light" pitchFamily="2"/>
              </a:rPr>
              <a:t>devină</a:t>
            </a:r>
            <a:r>
              <a:rPr lang="en-US" sz="1100" dirty="0">
                <a:solidFill>
                  <a:srgbClr val="000000"/>
                </a:solidFill>
                <a:latin typeface="Montserrat Light" pitchFamily="2"/>
              </a:rPr>
              <a:t> </a:t>
            </a:r>
            <a:r>
              <a:rPr lang="en-US" sz="1100" dirty="0" err="1">
                <a:solidFill>
                  <a:srgbClr val="000000"/>
                </a:solidFill>
                <a:latin typeface="Montserrat Light" pitchFamily="2"/>
              </a:rPr>
              <a:t>independente</a:t>
            </a:r>
            <a:r>
              <a:rPr lang="en-US" sz="1100" dirty="0">
                <a:solidFill>
                  <a:srgbClr val="000000"/>
                </a:solidFill>
                <a:latin typeface="Montserrat Light" pitchFamily="2"/>
              </a:rPr>
              <a:t> din </a:t>
            </a:r>
            <a:r>
              <a:rPr lang="en-US" sz="1100" dirty="0" err="1">
                <a:solidFill>
                  <a:srgbClr val="000000"/>
                </a:solidFill>
                <a:latin typeface="Montserrat Light" pitchFamily="2"/>
              </a:rPr>
              <a:t>punct</a:t>
            </a:r>
            <a:r>
              <a:rPr lang="en-US" sz="1100" dirty="0">
                <a:solidFill>
                  <a:srgbClr val="000000"/>
                </a:solidFill>
                <a:latin typeface="Montserrat Light" pitchFamily="2"/>
              </a:rPr>
              <a:t> de </a:t>
            </a:r>
            <a:r>
              <a:rPr lang="en-US" sz="1100" dirty="0" err="1">
                <a:solidFill>
                  <a:srgbClr val="000000"/>
                </a:solidFill>
                <a:latin typeface="Montserrat Light" pitchFamily="2"/>
              </a:rPr>
              <a:t>vedere</a:t>
            </a:r>
            <a:r>
              <a:rPr lang="en-US" sz="1100" dirty="0">
                <a:solidFill>
                  <a:srgbClr val="000000"/>
                </a:solidFill>
                <a:latin typeface="Montserrat Light" pitchFamily="2"/>
              </a:rPr>
              <a:t> </a:t>
            </a:r>
            <a:r>
              <a:rPr lang="en-US" sz="1100" dirty="0" err="1">
                <a:solidFill>
                  <a:srgbClr val="000000"/>
                </a:solidFill>
                <a:latin typeface="Montserrat Light" pitchFamily="2"/>
              </a:rPr>
              <a:t>financiar</a:t>
            </a:r>
            <a:r>
              <a:rPr lang="en-US" sz="1100" dirty="0">
                <a:solidFill>
                  <a:srgbClr val="000000"/>
                </a:solidFill>
                <a:latin typeface="Montserrat Light" pitchFamily="2"/>
              </a:rPr>
              <a:t> pe termen lung.</a:t>
            </a:r>
            <a:endParaRPr lang="ro-RO" sz="1100" dirty="0">
              <a:solidFill>
                <a:srgbClr val="000000"/>
              </a:solidFill>
              <a:latin typeface="Montserrat Light" pitchFamily="2"/>
            </a:endParaRPr>
          </a:p>
          <a:p>
            <a:pPr marL="0" marR="0" lvl="0" indent="0" algn="l" defTabSz="914400"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pt-PT" sz="1100" dirty="0">
                <a:solidFill>
                  <a:srgbClr val="D97904"/>
                </a:solidFill>
                <a:latin typeface="Montserrat SemiBold" pitchFamily="2"/>
              </a:rPr>
              <a:t>10</a:t>
            </a:r>
            <a:r>
              <a:rPr lang="pt-PT"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Integrarea</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sărăciei</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energetice</a:t>
            </a:r>
            <a:r>
              <a:rPr lang="en-US" sz="1100" b="0" i="0" u="none" strike="noStrike" kern="1200" cap="none" spc="0" baseline="0" dirty="0">
                <a:solidFill>
                  <a:srgbClr val="D97904"/>
                </a:solidFill>
                <a:uFillTx/>
                <a:latin typeface="Montserrat SemiBold" pitchFamily="2"/>
              </a:rPr>
              <a:t> ca </a:t>
            </a:r>
            <a:r>
              <a:rPr lang="en-US" sz="1100" b="0" i="0" u="none" strike="noStrike" kern="1200" cap="none" spc="0" baseline="0" dirty="0" err="1">
                <a:solidFill>
                  <a:srgbClr val="D97904"/>
                </a:solidFill>
                <a:uFillTx/>
                <a:latin typeface="Montserrat SemiBold" pitchFamily="2"/>
              </a:rPr>
              <a:t>subiect</a:t>
            </a:r>
            <a:r>
              <a:rPr lang="en-US" sz="1100" b="0" i="0" u="none" strike="noStrike" kern="1200" cap="none" spc="0" baseline="0" dirty="0">
                <a:solidFill>
                  <a:srgbClr val="D97904"/>
                </a:solidFill>
                <a:uFillTx/>
                <a:latin typeface="Montserrat SemiBold" pitchFamily="2"/>
              </a:rPr>
              <a:t> transversal </a:t>
            </a:r>
            <a:r>
              <a:rPr lang="en-US" sz="1100" b="0" i="0" u="none" strike="noStrike" kern="1200" cap="none" spc="0" baseline="0" dirty="0" err="1">
                <a:solidFill>
                  <a:srgbClr val="D97904"/>
                </a:solidFill>
                <a:uFillTx/>
                <a:latin typeface="Montserrat SemiBold" pitchFamily="2"/>
              </a:rPr>
              <a:t>în</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cadrul</a:t>
            </a:r>
            <a:r>
              <a:rPr lang="en-US" sz="1100" b="0" i="0" u="none" strike="noStrike" kern="1200" cap="none" spc="0" baseline="0" dirty="0">
                <a:solidFill>
                  <a:srgbClr val="D97904"/>
                </a:solidFill>
                <a:uFillTx/>
                <a:latin typeface="Montserrat SemiBold" pitchFamily="2"/>
              </a:rPr>
              <a:t> </a:t>
            </a:r>
            <a:r>
              <a:rPr lang="en-US" sz="1100" b="0" i="0" u="none" strike="noStrike" kern="1200" cap="none" spc="0" baseline="0" dirty="0" err="1">
                <a:solidFill>
                  <a:srgbClr val="D97904"/>
                </a:solidFill>
                <a:uFillTx/>
                <a:latin typeface="Montserrat SemiBold" pitchFamily="2"/>
              </a:rPr>
              <a:t>legislației</a:t>
            </a:r>
            <a:r>
              <a:rPr lang="ro-RO" sz="1100" b="0" i="0" u="none" strike="noStrike" kern="1200" cap="none" spc="0" baseline="0" dirty="0">
                <a:solidFill>
                  <a:srgbClr val="000000"/>
                </a:solidFill>
                <a:uFillTx/>
                <a:latin typeface="Montserrat Light" pitchFamily="2"/>
              </a:rPr>
              <a:t>     </a:t>
            </a:r>
            <a:r>
              <a:rPr lang="ro-RO" sz="1100" dirty="0">
                <a:solidFill>
                  <a:srgbClr val="000000"/>
                </a:solidFill>
                <a:latin typeface="Montserrat Light" pitchFamily="2"/>
              </a:rPr>
              <a:t>                       </a:t>
            </a:r>
            <a:r>
              <a:rPr lang="en-US" sz="1100" dirty="0" err="1">
                <a:solidFill>
                  <a:srgbClr val="000000"/>
                </a:solidFill>
                <a:latin typeface="Montserrat Light" pitchFamily="2"/>
              </a:rPr>
              <a:t>Pentru</a:t>
            </a:r>
            <a:r>
              <a:rPr lang="en-US" sz="1100" dirty="0">
                <a:solidFill>
                  <a:srgbClr val="000000"/>
                </a:solidFill>
                <a:latin typeface="Montserrat Light" pitchFamily="2"/>
              </a:rPr>
              <a:t> a </a:t>
            </a:r>
            <a:r>
              <a:rPr lang="en-US" sz="1100" dirty="0" err="1">
                <a:solidFill>
                  <a:srgbClr val="000000"/>
                </a:solidFill>
                <a:latin typeface="Montserrat Light" pitchFamily="2"/>
              </a:rPr>
              <a:t>oferi</a:t>
            </a:r>
            <a:r>
              <a:rPr lang="en-US" sz="1100" dirty="0">
                <a:solidFill>
                  <a:srgbClr val="000000"/>
                </a:solidFill>
                <a:latin typeface="Montserrat Light" pitchFamily="2"/>
              </a:rPr>
              <a:t> </a:t>
            </a:r>
            <a:r>
              <a:rPr lang="en-US" sz="1100" dirty="0" err="1">
                <a:solidFill>
                  <a:srgbClr val="000000"/>
                </a:solidFill>
                <a:latin typeface="Montserrat Light" pitchFamily="2"/>
              </a:rPr>
              <a:t>coerență</a:t>
            </a:r>
            <a:r>
              <a:rPr lang="en-US" sz="1100" dirty="0">
                <a:solidFill>
                  <a:srgbClr val="000000"/>
                </a:solidFill>
                <a:latin typeface="Montserrat Light" pitchFamily="2"/>
              </a:rPr>
              <a:t> </a:t>
            </a:r>
            <a:r>
              <a:rPr lang="en-US" sz="1100" dirty="0" err="1">
                <a:solidFill>
                  <a:srgbClr val="000000"/>
                </a:solidFill>
                <a:latin typeface="Montserrat Light" pitchFamily="2"/>
              </a:rPr>
              <a:t>conceptuală</a:t>
            </a:r>
            <a:r>
              <a:rPr lang="en-US" sz="1100" dirty="0">
                <a:solidFill>
                  <a:srgbClr val="000000"/>
                </a:solidFill>
                <a:latin typeface="Montserrat Light" pitchFamily="2"/>
              </a:rPr>
              <a:t> </a:t>
            </a:r>
            <a:r>
              <a:rPr lang="en-US" sz="1100" dirty="0" err="1">
                <a:solidFill>
                  <a:srgbClr val="000000"/>
                </a:solidFill>
                <a:latin typeface="Montserrat Light" pitchFamily="2"/>
              </a:rPr>
              <a:t>cadrului</a:t>
            </a:r>
            <a:r>
              <a:rPr lang="en-US" sz="1100" dirty="0">
                <a:solidFill>
                  <a:srgbClr val="000000"/>
                </a:solidFill>
                <a:latin typeface="Montserrat Light" pitchFamily="2"/>
              </a:rPr>
              <a:t> actual, </a:t>
            </a:r>
            <a:r>
              <a:rPr lang="en-US" sz="1100" dirty="0" err="1">
                <a:solidFill>
                  <a:srgbClr val="000000"/>
                </a:solidFill>
                <a:latin typeface="Montserrat Light" pitchFamily="2"/>
              </a:rPr>
              <a:t>sărăcia</a:t>
            </a:r>
            <a:r>
              <a:rPr lang="en-US" sz="1100" dirty="0">
                <a:solidFill>
                  <a:srgbClr val="000000"/>
                </a:solidFill>
                <a:latin typeface="Montserrat Light" pitchFamily="2"/>
              </a:rPr>
              <a:t> </a:t>
            </a:r>
            <a:r>
              <a:rPr lang="en-US" sz="1100" dirty="0" err="1">
                <a:solidFill>
                  <a:srgbClr val="000000"/>
                </a:solidFill>
                <a:latin typeface="Montserrat Light" pitchFamily="2"/>
              </a:rPr>
              <a:t>energetică</a:t>
            </a:r>
            <a:r>
              <a:rPr lang="en-US" sz="1100" dirty="0">
                <a:solidFill>
                  <a:srgbClr val="000000"/>
                </a:solidFill>
                <a:latin typeface="Montserrat Light" pitchFamily="2"/>
              </a:rPr>
              <a:t> </a:t>
            </a:r>
            <a:r>
              <a:rPr lang="en-US" sz="1100" dirty="0" err="1">
                <a:solidFill>
                  <a:srgbClr val="000000"/>
                </a:solidFill>
                <a:latin typeface="Montserrat Light" pitchFamily="2"/>
              </a:rPr>
              <a:t>trebuie</a:t>
            </a:r>
            <a:r>
              <a:rPr lang="en-US" sz="1100" dirty="0">
                <a:solidFill>
                  <a:srgbClr val="000000"/>
                </a:solidFill>
                <a:latin typeface="Montserrat Light" pitchFamily="2"/>
              </a:rPr>
              <a:t> </a:t>
            </a:r>
            <a:r>
              <a:rPr lang="en-US" sz="1100" dirty="0" err="1">
                <a:solidFill>
                  <a:srgbClr val="000000"/>
                </a:solidFill>
                <a:latin typeface="Montserrat Light" pitchFamily="2"/>
              </a:rPr>
              <a:t>abordată</a:t>
            </a:r>
            <a:r>
              <a:rPr lang="en-US" sz="1100" dirty="0">
                <a:solidFill>
                  <a:srgbClr val="000000"/>
                </a:solidFill>
                <a:latin typeface="Montserrat Light" pitchFamily="2"/>
              </a:rPr>
              <a:t> ca </a:t>
            </a:r>
            <a:r>
              <a:rPr lang="en-US" sz="1100" dirty="0" err="1">
                <a:solidFill>
                  <a:srgbClr val="000000"/>
                </a:solidFill>
                <a:latin typeface="Montserrat Light" pitchFamily="2"/>
              </a:rPr>
              <a:t>subiect</a:t>
            </a:r>
            <a:r>
              <a:rPr lang="en-US" sz="1100" dirty="0">
                <a:solidFill>
                  <a:srgbClr val="000000"/>
                </a:solidFill>
                <a:latin typeface="Montserrat Light" pitchFamily="2"/>
              </a:rPr>
              <a:t> transversal, </a:t>
            </a:r>
            <a:r>
              <a:rPr lang="en-US" sz="1100" dirty="0" err="1">
                <a:solidFill>
                  <a:srgbClr val="000000"/>
                </a:solidFill>
                <a:latin typeface="Montserrat Light" pitchFamily="2"/>
              </a:rPr>
              <a:t>ceea</a:t>
            </a:r>
            <a:r>
              <a:rPr lang="en-US" sz="1100" dirty="0">
                <a:solidFill>
                  <a:srgbClr val="000000"/>
                </a:solidFill>
                <a:latin typeface="Montserrat Light" pitchFamily="2"/>
              </a:rPr>
              <a:t> </a:t>
            </a:r>
            <a:r>
              <a:rPr lang="en-US" sz="1100" dirty="0" err="1">
                <a:solidFill>
                  <a:srgbClr val="000000"/>
                </a:solidFill>
                <a:latin typeface="Montserrat Light" pitchFamily="2"/>
              </a:rPr>
              <a:t>ce</a:t>
            </a:r>
            <a:r>
              <a:rPr lang="en-US" sz="1100" dirty="0">
                <a:solidFill>
                  <a:srgbClr val="000000"/>
                </a:solidFill>
                <a:latin typeface="Montserrat Light" pitchFamily="2"/>
              </a:rPr>
              <a:t> </a:t>
            </a:r>
            <a:r>
              <a:rPr lang="en-US" sz="1100" dirty="0" err="1">
                <a:solidFill>
                  <a:srgbClr val="000000"/>
                </a:solidFill>
                <a:latin typeface="Montserrat Light" pitchFamily="2"/>
              </a:rPr>
              <a:t>semnifică</a:t>
            </a:r>
            <a:r>
              <a:rPr lang="en-US" sz="1100" dirty="0">
                <a:solidFill>
                  <a:srgbClr val="000000"/>
                </a:solidFill>
                <a:latin typeface="Montserrat Light" pitchFamily="2"/>
              </a:rPr>
              <a:t> </a:t>
            </a:r>
            <a:r>
              <a:rPr lang="en-US" sz="1100" dirty="0" err="1">
                <a:solidFill>
                  <a:srgbClr val="000000"/>
                </a:solidFill>
                <a:latin typeface="Montserrat Light" pitchFamily="2"/>
              </a:rPr>
              <a:t>includerea</a:t>
            </a:r>
            <a:r>
              <a:rPr lang="en-US" sz="1100" dirty="0">
                <a:solidFill>
                  <a:srgbClr val="000000"/>
                </a:solidFill>
                <a:latin typeface="Montserrat Light" pitchFamily="2"/>
              </a:rPr>
              <a:t> </a:t>
            </a:r>
            <a:r>
              <a:rPr lang="en-US" sz="1100" dirty="0" err="1">
                <a:solidFill>
                  <a:srgbClr val="000000"/>
                </a:solidFill>
                <a:latin typeface="Montserrat Light" pitchFamily="2"/>
              </a:rPr>
              <a:t>acesteia</a:t>
            </a:r>
            <a:r>
              <a:rPr lang="en-US" sz="1100" dirty="0">
                <a:solidFill>
                  <a:srgbClr val="000000"/>
                </a:solidFill>
                <a:latin typeface="Montserrat Light" pitchFamily="2"/>
              </a:rPr>
              <a:t> </a:t>
            </a:r>
            <a:r>
              <a:rPr lang="en-US" sz="1100" dirty="0" err="1">
                <a:solidFill>
                  <a:srgbClr val="000000"/>
                </a:solidFill>
                <a:latin typeface="Montserrat Light" pitchFamily="2"/>
              </a:rPr>
              <a:t>într</a:t>
            </a:r>
            <a:r>
              <a:rPr lang="en-US" sz="1100" dirty="0">
                <a:solidFill>
                  <a:srgbClr val="000000"/>
                </a:solidFill>
                <a:latin typeface="Montserrat Light" pitchFamily="2"/>
              </a:rPr>
              <a:t>-o </a:t>
            </a:r>
            <a:r>
              <a:rPr lang="en-US" sz="1100" dirty="0" err="1">
                <a:solidFill>
                  <a:srgbClr val="000000"/>
                </a:solidFill>
                <a:latin typeface="Montserrat Light" pitchFamily="2"/>
              </a:rPr>
              <a:t>gamă</a:t>
            </a:r>
            <a:r>
              <a:rPr lang="en-US" sz="1100" dirty="0">
                <a:solidFill>
                  <a:srgbClr val="000000"/>
                </a:solidFill>
                <a:latin typeface="Montserrat Light" pitchFamily="2"/>
              </a:rPr>
              <a:t> </a:t>
            </a:r>
            <a:r>
              <a:rPr lang="en-US" sz="1100" dirty="0" err="1">
                <a:solidFill>
                  <a:srgbClr val="000000"/>
                </a:solidFill>
                <a:latin typeface="Montserrat Light" pitchFamily="2"/>
              </a:rPr>
              <a:t>largă</a:t>
            </a:r>
            <a:r>
              <a:rPr lang="en-US" sz="1100" dirty="0">
                <a:solidFill>
                  <a:srgbClr val="000000"/>
                </a:solidFill>
                <a:latin typeface="Montserrat Light" pitchFamily="2"/>
              </a:rPr>
              <a:t> de </a:t>
            </a:r>
            <a:r>
              <a:rPr lang="en-US" sz="1100" dirty="0" err="1">
                <a:solidFill>
                  <a:srgbClr val="000000"/>
                </a:solidFill>
                <a:latin typeface="Montserrat Light" pitchFamily="2"/>
              </a:rPr>
              <a:t>politici</a:t>
            </a:r>
            <a:r>
              <a:rPr lang="en-US" sz="1100" dirty="0">
                <a:solidFill>
                  <a:srgbClr val="000000"/>
                </a:solidFill>
                <a:latin typeface="Montserrat Light" pitchFamily="2"/>
              </a:rPr>
              <a:t>, </a:t>
            </a:r>
            <a:r>
              <a:rPr lang="en-US" sz="1100" dirty="0" err="1">
                <a:solidFill>
                  <a:srgbClr val="000000"/>
                </a:solidFill>
                <a:latin typeface="Montserrat Light" pitchFamily="2"/>
              </a:rPr>
              <a:t>strategii</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domenii</a:t>
            </a:r>
            <a:r>
              <a:rPr lang="en-US" sz="1100" dirty="0">
                <a:solidFill>
                  <a:srgbClr val="000000"/>
                </a:solidFill>
                <a:latin typeface="Montserrat Light" pitchFamily="2"/>
              </a:rPr>
              <a:t>, </a:t>
            </a:r>
            <a:r>
              <a:rPr lang="en-US" sz="1100" dirty="0" err="1">
                <a:solidFill>
                  <a:srgbClr val="000000"/>
                </a:solidFill>
                <a:latin typeface="Montserrat Light" pitchFamily="2"/>
              </a:rPr>
              <a:t>astfel</a:t>
            </a:r>
            <a:r>
              <a:rPr lang="en-US" sz="1100" dirty="0">
                <a:solidFill>
                  <a:srgbClr val="000000"/>
                </a:solidFill>
                <a:latin typeface="Montserrat Light" pitchFamily="2"/>
              </a:rPr>
              <a:t> </a:t>
            </a:r>
            <a:r>
              <a:rPr lang="en-US" sz="1100" dirty="0" err="1">
                <a:solidFill>
                  <a:srgbClr val="000000"/>
                </a:solidFill>
                <a:latin typeface="Montserrat Light" pitchFamily="2"/>
              </a:rPr>
              <a:t>încât</a:t>
            </a:r>
            <a:r>
              <a:rPr lang="en-US" sz="1100" dirty="0">
                <a:solidFill>
                  <a:srgbClr val="000000"/>
                </a:solidFill>
                <a:latin typeface="Montserrat Light" pitchFamily="2"/>
              </a:rPr>
              <a:t> </a:t>
            </a:r>
            <a:r>
              <a:rPr lang="en-US" sz="1100" dirty="0" err="1">
                <a:solidFill>
                  <a:srgbClr val="000000"/>
                </a:solidFill>
                <a:latin typeface="Montserrat Light" pitchFamily="2"/>
              </a:rPr>
              <a:t>să</a:t>
            </a:r>
            <a:r>
              <a:rPr lang="en-US" sz="1100" dirty="0">
                <a:solidFill>
                  <a:srgbClr val="000000"/>
                </a:solidFill>
                <a:latin typeface="Montserrat Light" pitchFamily="2"/>
              </a:rPr>
              <a:t> fie </a:t>
            </a:r>
            <a:r>
              <a:rPr lang="en-US" sz="1100" dirty="0" err="1">
                <a:solidFill>
                  <a:srgbClr val="000000"/>
                </a:solidFill>
                <a:latin typeface="Montserrat Light" pitchFamily="2"/>
              </a:rPr>
              <a:t>abordată</a:t>
            </a:r>
            <a:r>
              <a:rPr lang="en-US" sz="1100" dirty="0">
                <a:solidFill>
                  <a:srgbClr val="000000"/>
                </a:solidFill>
                <a:latin typeface="Montserrat Light" pitchFamily="2"/>
              </a:rPr>
              <a:t> </a:t>
            </a:r>
            <a:r>
              <a:rPr lang="en-US" sz="1100" dirty="0" err="1">
                <a:solidFill>
                  <a:srgbClr val="000000"/>
                </a:solidFill>
                <a:latin typeface="Montserrat Light" pitchFamily="2"/>
              </a:rPr>
              <a:t>în</a:t>
            </a:r>
            <a:r>
              <a:rPr lang="en-US" sz="1100" dirty="0">
                <a:solidFill>
                  <a:srgbClr val="000000"/>
                </a:solidFill>
                <a:latin typeface="Montserrat Light" pitchFamily="2"/>
              </a:rPr>
              <a:t> mod </a:t>
            </a:r>
            <a:r>
              <a:rPr lang="en-US" sz="1100" dirty="0" err="1">
                <a:solidFill>
                  <a:srgbClr val="000000"/>
                </a:solidFill>
                <a:latin typeface="Montserrat Light" pitchFamily="2"/>
              </a:rPr>
              <a:t>coordonat</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coerent</a:t>
            </a:r>
            <a:r>
              <a:rPr lang="en-US" sz="1100" dirty="0">
                <a:solidFill>
                  <a:srgbClr val="000000"/>
                </a:solidFill>
                <a:latin typeface="Montserrat Light" pitchFamily="2"/>
              </a:rPr>
              <a:t>, nu </a:t>
            </a:r>
            <a:r>
              <a:rPr lang="en-US" sz="1100" dirty="0" err="1">
                <a:solidFill>
                  <a:srgbClr val="000000"/>
                </a:solidFill>
                <a:latin typeface="Montserrat Light" pitchFamily="2"/>
              </a:rPr>
              <a:t>trată</a:t>
            </a:r>
            <a:r>
              <a:rPr lang="en-US" sz="1100" dirty="0">
                <a:solidFill>
                  <a:srgbClr val="000000"/>
                </a:solidFill>
                <a:latin typeface="Montserrat Light" pitchFamily="2"/>
              </a:rPr>
              <a:t> </a:t>
            </a:r>
            <a:r>
              <a:rPr lang="en-US" sz="1100" dirty="0" err="1">
                <a:solidFill>
                  <a:srgbClr val="000000"/>
                </a:solidFill>
                <a:latin typeface="Montserrat Light" pitchFamily="2"/>
              </a:rPr>
              <a:t>izolat</a:t>
            </a:r>
            <a:r>
              <a:rPr lang="en-US" sz="1100" dirty="0">
                <a:solidFill>
                  <a:srgbClr val="000000"/>
                </a:solidFill>
                <a:latin typeface="Montserrat Light" pitchFamily="2"/>
              </a:rPr>
              <a:t>. </a:t>
            </a:r>
            <a:r>
              <a:rPr lang="en-US" sz="1100" dirty="0" err="1">
                <a:solidFill>
                  <a:srgbClr val="000000"/>
                </a:solidFill>
                <a:latin typeface="Montserrat Light" pitchFamily="2"/>
              </a:rPr>
              <a:t>În</a:t>
            </a:r>
            <a:r>
              <a:rPr lang="en-US" sz="1100" dirty="0">
                <a:solidFill>
                  <a:srgbClr val="000000"/>
                </a:solidFill>
                <a:latin typeface="Montserrat Light" pitchFamily="2"/>
              </a:rPr>
              <a:t> </a:t>
            </a:r>
            <a:r>
              <a:rPr lang="en-US" sz="1100" dirty="0" err="1">
                <a:solidFill>
                  <a:srgbClr val="000000"/>
                </a:solidFill>
                <a:latin typeface="Montserrat Light" pitchFamily="2"/>
              </a:rPr>
              <a:t>acest</a:t>
            </a:r>
            <a:r>
              <a:rPr lang="en-US" sz="1100" dirty="0">
                <a:solidFill>
                  <a:srgbClr val="000000"/>
                </a:solidFill>
                <a:latin typeface="Montserrat Light" pitchFamily="2"/>
              </a:rPr>
              <a:t> </a:t>
            </a:r>
            <a:r>
              <a:rPr lang="en-US" sz="1100" dirty="0" err="1">
                <a:solidFill>
                  <a:srgbClr val="000000"/>
                </a:solidFill>
                <a:latin typeface="Montserrat Light" pitchFamily="2"/>
              </a:rPr>
              <a:t>sens</a:t>
            </a:r>
            <a:r>
              <a:rPr lang="en-US" sz="1100" dirty="0">
                <a:solidFill>
                  <a:srgbClr val="000000"/>
                </a:solidFill>
                <a:latin typeface="Montserrat Light" pitchFamily="2"/>
              </a:rPr>
              <a:t> </a:t>
            </a:r>
            <a:r>
              <a:rPr lang="en-US" sz="1100" dirty="0" err="1">
                <a:solidFill>
                  <a:srgbClr val="000000"/>
                </a:solidFill>
                <a:latin typeface="Montserrat Light" pitchFamily="2"/>
              </a:rPr>
              <a:t>documentele</a:t>
            </a:r>
            <a:r>
              <a:rPr lang="en-US" sz="1100" dirty="0">
                <a:solidFill>
                  <a:srgbClr val="000000"/>
                </a:solidFill>
                <a:latin typeface="Montserrat Light" pitchFamily="2"/>
              </a:rPr>
              <a:t> </a:t>
            </a:r>
            <a:r>
              <a:rPr lang="en-US" sz="1100" dirty="0" err="1">
                <a:solidFill>
                  <a:srgbClr val="000000"/>
                </a:solidFill>
                <a:latin typeface="Montserrat Light" pitchFamily="2"/>
              </a:rPr>
              <a:t>juridice</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strategice</a:t>
            </a:r>
            <a:r>
              <a:rPr lang="en-US" sz="1100" dirty="0">
                <a:solidFill>
                  <a:srgbClr val="000000"/>
                </a:solidFill>
                <a:latin typeface="Montserrat Light" pitchFamily="2"/>
              </a:rPr>
              <a:t> </a:t>
            </a:r>
            <a:r>
              <a:rPr lang="en-US" sz="1100" dirty="0" err="1">
                <a:solidFill>
                  <a:srgbClr val="000000"/>
                </a:solidFill>
                <a:latin typeface="Montserrat Light" pitchFamily="2"/>
              </a:rPr>
              <a:t>ar</a:t>
            </a:r>
            <a:r>
              <a:rPr lang="en-US" sz="1100" dirty="0">
                <a:solidFill>
                  <a:srgbClr val="000000"/>
                </a:solidFill>
                <a:latin typeface="Montserrat Light" pitchFamily="2"/>
              </a:rPr>
              <a:t> </a:t>
            </a:r>
            <a:r>
              <a:rPr lang="en-US" sz="1100" dirty="0" err="1">
                <a:solidFill>
                  <a:srgbClr val="000000"/>
                </a:solidFill>
                <a:latin typeface="Montserrat Light" pitchFamily="2"/>
              </a:rPr>
              <a:t>trebui</a:t>
            </a:r>
            <a:r>
              <a:rPr lang="en-US" sz="1100" dirty="0">
                <a:solidFill>
                  <a:srgbClr val="000000"/>
                </a:solidFill>
                <a:latin typeface="Montserrat Light" pitchFamily="2"/>
              </a:rPr>
              <a:t> </a:t>
            </a:r>
            <a:r>
              <a:rPr lang="en-US" sz="1100" dirty="0" err="1">
                <a:solidFill>
                  <a:srgbClr val="000000"/>
                </a:solidFill>
                <a:latin typeface="Montserrat Light" pitchFamily="2"/>
              </a:rPr>
              <a:t>revizuite</a:t>
            </a:r>
            <a:r>
              <a:rPr lang="en-US" sz="1100" dirty="0">
                <a:solidFill>
                  <a:srgbClr val="000000"/>
                </a:solidFill>
                <a:latin typeface="Montserrat Light" pitchFamily="2"/>
              </a:rPr>
              <a:t> </a:t>
            </a:r>
            <a:r>
              <a:rPr lang="en-US" sz="1100" dirty="0" err="1">
                <a:solidFill>
                  <a:srgbClr val="000000"/>
                </a:solidFill>
                <a:latin typeface="Montserrat Light" pitchFamily="2"/>
              </a:rPr>
              <a:t>pentru</a:t>
            </a:r>
            <a:r>
              <a:rPr lang="en-US" sz="1100" dirty="0">
                <a:solidFill>
                  <a:srgbClr val="000000"/>
                </a:solidFill>
                <a:latin typeface="Montserrat Light" pitchFamily="2"/>
              </a:rPr>
              <a:t> o </a:t>
            </a:r>
            <a:r>
              <a:rPr lang="en-US" sz="1100" dirty="0" err="1">
                <a:solidFill>
                  <a:srgbClr val="000000"/>
                </a:solidFill>
                <a:latin typeface="Montserrat Light" pitchFamily="2"/>
              </a:rPr>
              <a:t>referire</a:t>
            </a:r>
            <a:r>
              <a:rPr lang="en-US" sz="1100" dirty="0">
                <a:solidFill>
                  <a:srgbClr val="000000"/>
                </a:solidFill>
                <a:latin typeface="Montserrat Light" pitchFamily="2"/>
              </a:rPr>
              <a:t> </a:t>
            </a:r>
            <a:r>
              <a:rPr lang="en-US" sz="1100" dirty="0" err="1">
                <a:solidFill>
                  <a:srgbClr val="000000"/>
                </a:solidFill>
                <a:latin typeface="Montserrat Light" pitchFamily="2"/>
              </a:rPr>
              <a:t>explicită</a:t>
            </a:r>
            <a:r>
              <a:rPr lang="en-US" sz="1100" dirty="0">
                <a:solidFill>
                  <a:srgbClr val="000000"/>
                </a:solidFill>
                <a:latin typeface="Montserrat Light" pitchFamily="2"/>
              </a:rPr>
              <a:t> </a:t>
            </a:r>
            <a:r>
              <a:rPr lang="en-US" sz="1100" dirty="0" err="1">
                <a:solidFill>
                  <a:srgbClr val="000000"/>
                </a:solidFill>
                <a:latin typeface="Montserrat Light" pitchFamily="2"/>
              </a:rPr>
              <a:t>și</a:t>
            </a:r>
            <a:r>
              <a:rPr lang="en-US" sz="1100" dirty="0">
                <a:solidFill>
                  <a:srgbClr val="000000"/>
                </a:solidFill>
                <a:latin typeface="Montserrat Light" pitchFamily="2"/>
              </a:rPr>
              <a:t> </a:t>
            </a:r>
            <a:r>
              <a:rPr lang="en-US" sz="1100" dirty="0" err="1">
                <a:solidFill>
                  <a:srgbClr val="000000"/>
                </a:solidFill>
                <a:latin typeface="Montserrat Light" pitchFamily="2"/>
              </a:rPr>
              <a:t>sistemică</a:t>
            </a:r>
            <a:r>
              <a:rPr lang="en-US" sz="1100" dirty="0">
                <a:solidFill>
                  <a:srgbClr val="000000"/>
                </a:solidFill>
                <a:latin typeface="Montserrat Light" pitchFamily="2"/>
              </a:rPr>
              <a:t> la </a:t>
            </a:r>
            <a:r>
              <a:rPr lang="en-US" sz="1100" dirty="0" err="1">
                <a:solidFill>
                  <a:srgbClr val="000000"/>
                </a:solidFill>
                <a:latin typeface="Montserrat Light" pitchFamily="2"/>
              </a:rPr>
              <a:t>definiția</a:t>
            </a:r>
            <a:r>
              <a:rPr lang="en-US" sz="1100" dirty="0">
                <a:solidFill>
                  <a:srgbClr val="000000"/>
                </a:solidFill>
                <a:latin typeface="Montserrat Light" pitchFamily="2"/>
              </a:rPr>
              <a:t> </a:t>
            </a:r>
            <a:r>
              <a:rPr lang="en-US" sz="1100" dirty="0" err="1">
                <a:solidFill>
                  <a:srgbClr val="000000"/>
                </a:solidFill>
                <a:latin typeface="Montserrat Light" pitchFamily="2"/>
              </a:rPr>
              <a:t>legală</a:t>
            </a:r>
            <a:r>
              <a:rPr lang="en-US" sz="1100" dirty="0">
                <a:solidFill>
                  <a:srgbClr val="000000"/>
                </a:solidFill>
                <a:latin typeface="Montserrat Light" pitchFamily="2"/>
              </a:rPr>
              <a:t> a </a:t>
            </a:r>
            <a:r>
              <a:rPr lang="en-US" sz="1100" dirty="0" err="1">
                <a:solidFill>
                  <a:srgbClr val="000000"/>
                </a:solidFill>
                <a:latin typeface="Montserrat Light" pitchFamily="2"/>
              </a:rPr>
              <a:t>sărăciei</a:t>
            </a:r>
            <a:r>
              <a:rPr lang="en-US" sz="1100" dirty="0">
                <a:solidFill>
                  <a:srgbClr val="000000"/>
                </a:solidFill>
                <a:latin typeface="Montserrat Light" pitchFamily="2"/>
              </a:rPr>
              <a:t> </a:t>
            </a:r>
            <a:r>
              <a:rPr lang="en-US" sz="1100" dirty="0" err="1">
                <a:solidFill>
                  <a:srgbClr val="000000"/>
                </a:solidFill>
                <a:latin typeface="Montserrat Light" pitchFamily="2"/>
              </a:rPr>
              <a:t>energetice</a:t>
            </a:r>
            <a:r>
              <a:rPr lang="en-US" sz="1100" dirty="0">
                <a:solidFill>
                  <a:srgbClr val="000000"/>
                </a:solidFill>
                <a:latin typeface="Montserrat Light" pitchFamily="2"/>
              </a:rPr>
              <a:t> conform </a:t>
            </a:r>
            <a:r>
              <a:rPr lang="en-US" sz="1100" dirty="0" err="1">
                <a:solidFill>
                  <a:srgbClr val="000000"/>
                </a:solidFill>
                <a:latin typeface="Montserrat Light" pitchFamily="2"/>
              </a:rPr>
              <a:t>Legii</a:t>
            </a:r>
            <a:r>
              <a:rPr lang="en-US" sz="1100" dirty="0">
                <a:solidFill>
                  <a:srgbClr val="000000"/>
                </a:solidFill>
                <a:latin typeface="Montserrat Light" pitchFamily="2"/>
              </a:rPr>
              <a:t> nr. 226/2021 </a:t>
            </a:r>
            <a:r>
              <a:rPr lang="en-US" sz="1100" dirty="0" err="1">
                <a:solidFill>
                  <a:srgbClr val="000000"/>
                </a:solidFill>
                <a:latin typeface="Montserrat Light" pitchFamily="2"/>
              </a:rPr>
              <a:t>privind</a:t>
            </a:r>
            <a:r>
              <a:rPr lang="en-US" sz="1100" dirty="0">
                <a:solidFill>
                  <a:srgbClr val="000000"/>
                </a:solidFill>
                <a:latin typeface="Montserrat Light" pitchFamily="2"/>
              </a:rPr>
              <a:t> </a:t>
            </a:r>
            <a:r>
              <a:rPr lang="en-US" sz="1100" dirty="0" err="1">
                <a:solidFill>
                  <a:srgbClr val="000000"/>
                </a:solidFill>
                <a:latin typeface="Montserrat Light" pitchFamily="2"/>
              </a:rPr>
              <a:t>stabilirea</a:t>
            </a:r>
            <a:r>
              <a:rPr lang="en-US" sz="1100" dirty="0">
                <a:solidFill>
                  <a:srgbClr val="000000"/>
                </a:solidFill>
                <a:latin typeface="Montserrat Light" pitchFamily="2"/>
              </a:rPr>
              <a:t> </a:t>
            </a:r>
            <a:r>
              <a:rPr lang="en-US" sz="1100" dirty="0" err="1">
                <a:solidFill>
                  <a:srgbClr val="000000"/>
                </a:solidFill>
                <a:latin typeface="Montserrat Light" pitchFamily="2"/>
              </a:rPr>
              <a:t>măsurilor</a:t>
            </a:r>
            <a:r>
              <a:rPr lang="en-US" sz="1100" dirty="0">
                <a:solidFill>
                  <a:srgbClr val="000000"/>
                </a:solidFill>
                <a:latin typeface="Montserrat Light" pitchFamily="2"/>
              </a:rPr>
              <a:t> de </a:t>
            </a:r>
            <a:r>
              <a:rPr lang="en-US" sz="1100" dirty="0" err="1">
                <a:solidFill>
                  <a:srgbClr val="000000"/>
                </a:solidFill>
                <a:latin typeface="Montserrat Light" pitchFamily="2"/>
              </a:rPr>
              <a:t>protecţie</a:t>
            </a:r>
            <a:r>
              <a:rPr lang="en-US" sz="1100" dirty="0">
                <a:solidFill>
                  <a:srgbClr val="000000"/>
                </a:solidFill>
                <a:latin typeface="Montserrat Light" pitchFamily="2"/>
              </a:rPr>
              <a:t> </a:t>
            </a:r>
            <a:r>
              <a:rPr lang="en-US" sz="1100" dirty="0" err="1">
                <a:solidFill>
                  <a:srgbClr val="000000"/>
                </a:solidFill>
                <a:latin typeface="Montserrat Light" pitchFamily="2"/>
              </a:rPr>
              <a:t>socială</a:t>
            </a:r>
            <a:r>
              <a:rPr lang="en-US" sz="1100" dirty="0">
                <a:solidFill>
                  <a:srgbClr val="000000"/>
                </a:solidFill>
                <a:latin typeface="Montserrat Light" pitchFamily="2"/>
              </a:rPr>
              <a:t> </a:t>
            </a:r>
            <a:r>
              <a:rPr lang="en-US" sz="1100" dirty="0" err="1">
                <a:solidFill>
                  <a:srgbClr val="000000"/>
                </a:solidFill>
                <a:latin typeface="Montserrat Light" pitchFamily="2"/>
              </a:rPr>
              <a:t>pentru</a:t>
            </a:r>
            <a:r>
              <a:rPr lang="en-US" sz="1100" dirty="0">
                <a:solidFill>
                  <a:srgbClr val="000000"/>
                </a:solidFill>
                <a:latin typeface="Montserrat Light" pitchFamily="2"/>
              </a:rPr>
              <a:t> </a:t>
            </a:r>
            <a:r>
              <a:rPr lang="en-US" sz="1100" dirty="0" err="1">
                <a:solidFill>
                  <a:srgbClr val="000000"/>
                </a:solidFill>
                <a:latin typeface="Montserrat Light" pitchFamily="2"/>
              </a:rPr>
              <a:t>consumatorul</a:t>
            </a:r>
            <a:r>
              <a:rPr lang="en-US" sz="1100" dirty="0">
                <a:solidFill>
                  <a:srgbClr val="000000"/>
                </a:solidFill>
                <a:latin typeface="Montserrat Light" pitchFamily="2"/>
              </a:rPr>
              <a:t> </a:t>
            </a:r>
            <a:r>
              <a:rPr lang="en-US" sz="1100" dirty="0" err="1">
                <a:solidFill>
                  <a:srgbClr val="000000"/>
                </a:solidFill>
                <a:latin typeface="Montserrat Light" pitchFamily="2"/>
              </a:rPr>
              <a:t>vulnerabil</a:t>
            </a:r>
            <a:r>
              <a:rPr lang="en-US" sz="1100" dirty="0">
                <a:solidFill>
                  <a:srgbClr val="000000"/>
                </a:solidFill>
                <a:latin typeface="Montserrat Light" pitchFamily="2"/>
              </a:rPr>
              <a:t> de </a:t>
            </a:r>
            <a:r>
              <a:rPr lang="en-US" sz="1100" dirty="0" err="1">
                <a:solidFill>
                  <a:srgbClr val="000000"/>
                </a:solidFill>
                <a:latin typeface="Montserrat Light" pitchFamily="2"/>
              </a:rPr>
              <a:t>energie</a:t>
            </a:r>
            <a:r>
              <a:rPr lang="en-US" sz="1100" dirty="0">
                <a:solidFill>
                  <a:srgbClr val="000000"/>
                </a:solidFill>
                <a:latin typeface="Montserrat Light" pitchFamily="2"/>
              </a:rPr>
              <a:t>.</a:t>
            </a:r>
          </a:p>
          <a:p>
            <a:pPr marL="0" marR="0" lvl="0" indent="0" algn="l" defTabSz="914400" rtl="0" fontAlgn="auto" hangingPunct="1">
              <a:lnSpc>
                <a:spcPct val="90000"/>
              </a:lnSpc>
              <a:spcBef>
                <a:spcPts val="0"/>
              </a:spcBef>
              <a:spcAft>
                <a:spcPts val="1200"/>
              </a:spcAft>
              <a:buNone/>
              <a:tabLst/>
              <a:defRPr sz="1800" b="0" i="0" u="none" strike="noStrike" kern="0" cap="none" spc="0" baseline="0">
                <a:solidFill>
                  <a:srgbClr val="000000"/>
                </a:solidFill>
                <a:uFillTx/>
              </a:defRPr>
            </a:pPr>
            <a:endParaRPr lang="pt-PT" sz="1100" dirty="0">
              <a:solidFill>
                <a:srgbClr val="000000"/>
              </a:solidFill>
              <a:latin typeface="Montserrat Light" pitchFamily="2"/>
            </a:endParaRPr>
          </a:p>
        </p:txBody>
      </p:sp>
      <p:pic>
        <p:nvPicPr>
          <p:cNvPr id="5" name="Picture 6" descr="A hand holding a sign&#10;&#10;Description automatically generated">
            <a:extLst>
              <a:ext uri="{FF2B5EF4-FFF2-40B4-BE49-F238E27FC236}">
                <a16:creationId xmlns:a16="http://schemas.microsoft.com/office/drawing/2014/main" id="{EF5F5937-CFD9-2B35-1C26-81B951D7FD0E}"/>
              </a:ext>
            </a:extLst>
          </p:cNvPr>
          <p:cNvPicPr>
            <a:picLocks noChangeAspect="1"/>
          </p:cNvPicPr>
          <p:nvPr/>
        </p:nvPicPr>
        <p:blipFill>
          <a:blip r:embed="rId3"/>
          <a:stretch>
            <a:fillRect/>
          </a:stretch>
        </p:blipFill>
        <p:spPr>
          <a:xfrm>
            <a:off x="0" y="179999"/>
            <a:ext cx="6858000" cy="1447796"/>
          </a:xfrm>
          <a:prstGeom prst="rect">
            <a:avLst/>
          </a:prstGeom>
          <a:noFill/>
          <a:ln cap="flat">
            <a:noFill/>
          </a:ln>
        </p:spPr>
      </p:pic>
    </p:spTree>
    <p:extLst>
      <p:ext uri="{BB962C8B-B14F-4D97-AF65-F5344CB8AC3E}">
        <p14:creationId xmlns:p14="http://schemas.microsoft.com/office/powerpoint/2010/main" val="191066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c46ce-7126-4387-82e8-f0ad105c22e5">
      <Terms xmlns="http://schemas.microsoft.com/office/infopath/2007/PartnerControls"/>
    </lcf76f155ced4ddcb4097134ff3c332f>
    <TaxCatchAll xmlns="71672de0-0466-4cdb-8a5b-7b7e004d22b1" xsi:nil="true"/>
    <SharedWithUsers xmlns="71672de0-0466-4cdb-8a5b-7b7e004d22b1">
      <UserInfo>
        <DisplayName>Diana Süsser</DisplayName>
        <AccountId>42</AccountId>
        <AccountType/>
      </UserInfo>
      <UserInfo>
        <DisplayName>Mary Connors</DisplayName>
        <AccountId>101</AccountId>
        <AccountType/>
      </UserInfo>
      <UserInfo>
        <DisplayName>Marta Maia</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5EC2858A2D704289F4EC608D4F0A87" ma:contentTypeVersion="17" ma:contentTypeDescription="Create a new document." ma:contentTypeScope="" ma:versionID="958b9c2314980e2bd8dfc958cbbeab0e">
  <xsd:schema xmlns:xsd="http://www.w3.org/2001/XMLSchema" xmlns:xs="http://www.w3.org/2001/XMLSchema" xmlns:p="http://schemas.microsoft.com/office/2006/metadata/properties" xmlns:ns2="336c46ce-7126-4387-82e8-f0ad105c22e5" xmlns:ns3="71672de0-0466-4cdb-8a5b-7b7e004d22b1" targetNamespace="http://schemas.microsoft.com/office/2006/metadata/properties" ma:root="true" ma:fieldsID="81dac6f2925c85fd43ea18437cc68fba" ns2:_="" ns3:_="">
    <xsd:import namespace="336c46ce-7126-4387-82e8-f0ad105c22e5"/>
    <xsd:import namespace="71672de0-0466-4cdb-8a5b-7b7e004d2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c46ce-7126-4387-82e8-f0ad105c2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cb12b0e-00a5-4551-8a19-a15de1741ba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672de0-0466-4cdb-8a5b-7b7e004d22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9c31083-2532-4cb9-80fd-9213f61e6c31}" ma:internalName="TaxCatchAll" ma:showField="CatchAllData" ma:web="71672de0-0466-4cdb-8a5b-7b7e004d2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84D03-49CA-4378-B283-CDBDE5EDFBFE}">
  <ds:schemaRefs>
    <ds:schemaRef ds:uri="http://schemas.microsoft.com/office/2006/metadata/properties"/>
    <ds:schemaRef ds:uri="http://schemas.microsoft.com/office/infopath/2007/PartnerControls"/>
    <ds:schemaRef ds:uri="336c46ce-7126-4387-82e8-f0ad105c22e5"/>
    <ds:schemaRef ds:uri="71672de0-0466-4cdb-8a5b-7b7e004d22b1"/>
  </ds:schemaRefs>
</ds:datastoreItem>
</file>

<file path=customXml/itemProps2.xml><?xml version="1.0" encoding="utf-8"?>
<ds:datastoreItem xmlns:ds="http://schemas.openxmlformats.org/officeDocument/2006/customXml" ds:itemID="{7E3BA2FA-48F6-4990-8D63-13FDF1BD2821}">
  <ds:schemaRefs>
    <ds:schemaRef ds:uri="http://schemas.microsoft.com/sharepoint/v3/contenttype/forms"/>
  </ds:schemaRefs>
</ds:datastoreItem>
</file>

<file path=customXml/itemProps3.xml><?xml version="1.0" encoding="utf-8"?>
<ds:datastoreItem xmlns:ds="http://schemas.openxmlformats.org/officeDocument/2006/customXml" ds:itemID="{F166FE63-77BC-496A-ACCE-893424CC2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c46ce-7126-4387-82e8-f0ad105c22e5"/>
    <ds:schemaRef ds:uri="71672de0-0466-4cdb-8a5b-7b7e004d2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Office%20Theme</Template>
  <TotalTime>665</TotalTime>
  <Words>2494</Words>
  <Application>Microsoft Office PowerPoint</Application>
  <PresentationFormat>Hârtie A4 (210x297 mm)</PresentationFormat>
  <Paragraphs>80</Paragraphs>
  <Slides>11</Slides>
  <Notes>1</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11</vt:i4>
      </vt:variant>
    </vt:vector>
  </HeadingPairs>
  <TitlesOfParts>
    <vt:vector size="19" baseType="lpstr">
      <vt:lpstr>Aptos</vt:lpstr>
      <vt:lpstr>Aptos Display</vt:lpstr>
      <vt:lpstr>Arial</vt:lpstr>
      <vt:lpstr>Calibri</vt:lpstr>
      <vt:lpstr>Montserrat Black</vt:lpstr>
      <vt:lpstr>Montserrat Light</vt:lpstr>
      <vt:lpstr>Montserrat SemiBold</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Maia</dc:creator>
  <cp:lastModifiedBy>Lenovo</cp:lastModifiedBy>
  <cp:revision>132</cp:revision>
  <dcterms:created xsi:type="dcterms:W3CDTF">2024-05-16T08:23:07Z</dcterms:created>
  <dcterms:modified xsi:type="dcterms:W3CDTF">2025-04-04T15:41:43Z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0x0101008C5EC2858A2D704289F4EC608D4F0A87</vt:lpwstr>
  </property>
  <property fmtid="{D5CDD505-2E9C-101B-9397-08002B2CF9AE}" pid="3" name="MediaServiceImageTags">
    <vt:lpwstr/>
  </property>
</Properties>
</file>